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3255" autoAdjust="0"/>
  </p:normalViewPr>
  <p:slideViewPr>
    <p:cSldViewPr snapToGrid="0">
      <p:cViewPr varScale="1">
        <p:scale>
          <a:sx n="61" d="100"/>
          <a:sy n="61" d="100"/>
        </p:scale>
        <p:origin x="8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B0E8-305D-4C4F-97F9-A66EC976ED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4547E8-6B35-4E86-AEC1-101B443D9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EAE871-72E9-4DB1-8B9E-F63AB1DE957A}"/>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26AAC02B-0DED-486A-90CC-E6BD71C61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9BEC7-3039-4892-A24A-F4F347DCF57D}"/>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140172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1CA7-196F-4518-BA50-B8751EA0FF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5F3119-15FF-4C6D-92EA-CE99781551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E34E1-738C-44D3-9BF2-F1AF420A5B8D}"/>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AE34E994-5DF9-46EC-B1A7-C10FC5013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3261E-171C-4ED5-8519-DCAFB4490328}"/>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182499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B4EAE-E313-44D1-9A2E-76C140A4A4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570F74-CE58-4CA6-B857-9869B0DE9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E9BC31-FB42-4D78-B8D6-74E1214968A9}"/>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7F0199AE-411C-40AF-868D-E1B8EF4EB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25090-842D-498D-AF08-83B2FEF7C89E}"/>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118251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2A904-214A-4FEA-B154-0154DE7613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698DA7-8440-42B6-92C1-8B0DEA39FF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3E8325-2A63-4C51-B481-CCE7648D3B27}"/>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ACDB3608-CB6F-43AF-9886-08623954B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7B50E-BF90-4AC2-9DD7-F1CE4DCAB72A}"/>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180450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20C0-276A-4B92-BBD6-861640AD15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3C8E95-45BF-4631-AC45-82AD1CA66C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39226-199E-4A97-A7C1-AB01361EB076}"/>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059E938B-262D-46CC-8B23-85D102C99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D0398-15F7-45D7-81D6-1B85D64FB798}"/>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417144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F4BD-D70E-4466-8EC2-92332E00D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6DE17-F4AB-492E-BCAD-20204B400E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AA3020-51F3-4A7E-BAE8-B88051EB35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EC08F2-B25F-4706-B938-D2EAF6F2BB40}"/>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6" name="Footer Placeholder 5">
            <a:extLst>
              <a:ext uri="{FF2B5EF4-FFF2-40B4-BE49-F238E27FC236}">
                <a16:creationId xmlns:a16="http://schemas.microsoft.com/office/drawing/2014/main" id="{E7CD8D42-F618-4809-8418-CFCC08FE03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06C716-A9D1-4129-878C-D42186D5283E}"/>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21543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CA2E1-02A6-4319-8A6B-E20D777B8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1DCA75-4873-42D0-B1DC-D079A0E499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CC5626-B760-454F-977C-66A1F345FC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75CE24-0BEC-46E5-A1A2-FCBB6F9F5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CB4CF6-1D79-4A47-A789-E5A4BC26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EFB32E-DEEB-4D99-A952-0DA418FB536D}"/>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8" name="Footer Placeholder 7">
            <a:extLst>
              <a:ext uri="{FF2B5EF4-FFF2-40B4-BE49-F238E27FC236}">
                <a16:creationId xmlns:a16="http://schemas.microsoft.com/office/drawing/2014/main" id="{05469151-B6C0-49CD-8395-CA5E135334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A47639-EE8E-4048-9C5C-A9024CC4400E}"/>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354063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7479-9882-45D7-AA77-B0738C2130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511AB8-897A-42EF-AF3D-601FF83D3FC6}"/>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4" name="Footer Placeholder 3">
            <a:extLst>
              <a:ext uri="{FF2B5EF4-FFF2-40B4-BE49-F238E27FC236}">
                <a16:creationId xmlns:a16="http://schemas.microsoft.com/office/drawing/2014/main" id="{1A861AC0-8F64-4AD7-89E9-22BCFD6E0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623668-134D-43B2-81EA-D32398BA94F6}"/>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374738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4D4D38-44CA-4D33-9B87-89BE67647F06}"/>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3" name="Footer Placeholder 2">
            <a:extLst>
              <a:ext uri="{FF2B5EF4-FFF2-40B4-BE49-F238E27FC236}">
                <a16:creationId xmlns:a16="http://schemas.microsoft.com/office/drawing/2014/main" id="{38C1D6E9-DE00-4DFA-A551-CEA6A66CCD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C2A08B-988A-4CD1-AA21-7090C25B53F2}"/>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399983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8101-9077-43AD-BE5A-3D725469D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35FD4A-42FF-426C-AF49-1BE140D76B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89C1E3-A17A-4EBB-9FAF-9A0DC5FA5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CF0F3-B68A-4BCF-913E-0029AE86348C}"/>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6" name="Footer Placeholder 5">
            <a:extLst>
              <a:ext uri="{FF2B5EF4-FFF2-40B4-BE49-F238E27FC236}">
                <a16:creationId xmlns:a16="http://schemas.microsoft.com/office/drawing/2014/main" id="{B3DAFFA5-1578-439E-9EDE-6BD808BF4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E3760-EB6E-4A1B-9909-B6933E2E360E}"/>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221847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F8C3E-A463-43FE-B6AB-C8A20675E4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451991-3DDF-4A70-B4B3-D7D1ED8015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FE2613-EA72-4153-A32C-8C105D67D3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0048BB-52E8-4FC4-8BA7-9894A1998B49}"/>
              </a:ext>
            </a:extLst>
          </p:cNvPr>
          <p:cNvSpPr>
            <a:spLocks noGrp="1"/>
          </p:cNvSpPr>
          <p:nvPr>
            <p:ph type="dt" sz="half" idx="10"/>
          </p:nvPr>
        </p:nvSpPr>
        <p:spPr/>
        <p:txBody>
          <a:bodyPr/>
          <a:lstStyle/>
          <a:p>
            <a:fld id="{C716C7E3-63FF-45F8-BE1D-B889E5401D2B}" type="datetimeFigureOut">
              <a:rPr lang="en-US" smtClean="0"/>
              <a:t>12/8/2021</a:t>
            </a:fld>
            <a:endParaRPr lang="en-US"/>
          </a:p>
        </p:txBody>
      </p:sp>
      <p:sp>
        <p:nvSpPr>
          <p:cNvPr id="6" name="Footer Placeholder 5">
            <a:extLst>
              <a:ext uri="{FF2B5EF4-FFF2-40B4-BE49-F238E27FC236}">
                <a16:creationId xmlns:a16="http://schemas.microsoft.com/office/drawing/2014/main" id="{522A53EE-342D-4922-B4CB-FB4E8B8B5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4A122-A6B3-4814-A75A-52CA716B479C}"/>
              </a:ext>
            </a:extLst>
          </p:cNvPr>
          <p:cNvSpPr>
            <a:spLocks noGrp="1"/>
          </p:cNvSpPr>
          <p:nvPr>
            <p:ph type="sldNum" sz="quarter" idx="12"/>
          </p:nvPr>
        </p:nvSpPr>
        <p:spPr/>
        <p:txBody>
          <a:bodyPr/>
          <a:lstStyle/>
          <a:p>
            <a:fld id="{5AC98D2B-1FC7-4020-96AE-FC7309F35CD4}" type="slidenum">
              <a:rPr lang="en-US" smtClean="0"/>
              <a:t>‹#›</a:t>
            </a:fld>
            <a:endParaRPr lang="en-US"/>
          </a:p>
        </p:txBody>
      </p:sp>
    </p:spTree>
    <p:extLst>
      <p:ext uri="{BB962C8B-B14F-4D97-AF65-F5344CB8AC3E}">
        <p14:creationId xmlns:p14="http://schemas.microsoft.com/office/powerpoint/2010/main" val="389919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6A86E-74F4-41FE-922D-33BAC0C443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F4732D-D512-4899-AEE2-7092440AD9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9A824-07AA-4610-8635-FEA9AD4B6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6C7E3-63FF-45F8-BE1D-B889E5401D2B}" type="datetimeFigureOut">
              <a:rPr lang="en-US" smtClean="0"/>
              <a:t>12/8/2021</a:t>
            </a:fld>
            <a:endParaRPr lang="en-US"/>
          </a:p>
        </p:txBody>
      </p:sp>
      <p:sp>
        <p:nvSpPr>
          <p:cNvPr id="5" name="Footer Placeholder 4">
            <a:extLst>
              <a:ext uri="{FF2B5EF4-FFF2-40B4-BE49-F238E27FC236}">
                <a16:creationId xmlns:a16="http://schemas.microsoft.com/office/drawing/2014/main" id="{562B4D12-96AF-47B7-9905-1B5D6A507B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596DEA-1F37-494B-82EE-14819C36D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8D2B-1FC7-4020-96AE-FC7309F35CD4}" type="slidenum">
              <a:rPr lang="en-US" smtClean="0"/>
              <a:t>‹#›</a:t>
            </a:fld>
            <a:endParaRPr lang="en-US"/>
          </a:p>
        </p:txBody>
      </p:sp>
    </p:spTree>
    <p:extLst>
      <p:ext uri="{BB962C8B-B14F-4D97-AF65-F5344CB8AC3E}">
        <p14:creationId xmlns:p14="http://schemas.microsoft.com/office/powerpoint/2010/main" val="2302837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972148-62FD-4F36-9523-4CB9752B35BB}"/>
              </a:ext>
            </a:extLst>
          </p:cNvPr>
          <p:cNvSpPr>
            <a:spLocks noGrp="1"/>
          </p:cNvSpPr>
          <p:nvPr>
            <p:ph type="title"/>
          </p:nvPr>
        </p:nvSpPr>
        <p:spPr>
          <a:xfrm>
            <a:off x="4404732" y="0"/>
            <a:ext cx="4261043" cy="851338"/>
          </a:xfrm>
        </p:spPr>
        <p:txBody>
          <a:bodyPr>
            <a:normAutofit/>
          </a:bodyPr>
          <a:lstStyle/>
          <a:p>
            <a:pPr algn="ctr"/>
            <a:r>
              <a:rPr lang="en-US" sz="2400" dirty="0"/>
              <a:t>Burlington Aging Council </a:t>
            </a:r>
            <a:br>
              <a:rPr lang="en-US" sz="2400" dirty="0"/>
            </a:br>
            <a:r>
              <a:rPr lang="en-US" sz="2400" dirty="0"/>
              <a:t>Values &amp; Action Areas</a:t>
            </a:r>
          </a:p>
        </p:txBody>
      </p:sp>
      <p:sp>
        <p:nvSpPr>
          <p:cNvPr id="5" name="Isosceles Triangle 4">
            <a:extLst>
              <a:ext uri="{FF2B5EF4-FFF2-40B4-BE49-F238E27FC236}">
                <a16:creationId xmlns:a16="http://schemas.microsoft.com/office/drawing/2014/main" id="{4FDA1C3B-A87C-43EC-A969-242F68496426}"/>
              </a:ext>
            </a:extLst>
          </p:cNvPr>
          <p:cNvSpPr/>
          <p:nvPr/>
        </p:nvSpPr>
        <p:spPr>
          <a:xfrm>
            <a:off x="767255" y="789743"/>
            <a:ext cx="11140966" cy="93542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B1052E04-2B09-46D8-9841-2320547A0A44}"/>
              </a:ext>
            </a:extLst>
          </p:cNvPr>
          <p:cNvCxnSpPr>
            <a:stCxn id="5" idx="0"/>
            <a:endCxn id="5" idx="3"/>
          </p:cNvCxnSpPr>
          <p:nvPr/>
        </p:nvCxnSpPr>
        <p:spPr>
          <a:xfrm>
            <a:off x="6337738" y="789743"/>
            <a:ext cx="0" cy="935421"/>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B30F2F90-E265-44F5-8B58-89BEDC2DEEF5}"/>
              </a:ext>
            </a:extLst>
          </p:cNvPr>
          <p:cNvSpPr txBox="1"/>
          <p:nvPr/>
        </p:nvSpPr>
        <p:spPr>
          <a:xfrm>
            <a:off x="3827951" y="1271749"/>
            <a:ext cx="2312273" cy="369332"/>
          </a:xfrm>
          <a:prstGeom prst="rect">
            <a:avLst/>
          </a:prstGeom>
          <a:noFill/>
        </p:spPr>
        <p:txBody>
          <a:bodyPr wrap="square" rtlCol="0">
            <a:spAutoFit/>
          </a:bodyPr>
          <a:lstStyle/>
          <a:p>
            <a:r>
              <a:rPr lang="en-US" dirty="0">
                <a:solidFill>
                  <a:schemeClr val="bg1"/>
                </a:solidFill>
              </a:rPr>
              <a:t>Self-Determination</a:t>
            </a:r>
          </a:p>
        </p:txBody>
      </p:sp>
      <p:sp>
        <p:nvSpPr>
          <p:cNvPr id="9" name="TextBox 8">
            <a:extLst>
              <a:ext uri="{FF2B5EF4-FFF2-40B4-BE49-F238E27FC236}">
                <a16:creationId xmlns:a16="http://schemas.microsoft.com/office/drawing/2014/main" id="{81BC2756-A890-4838-BED0-B37546EAB9AE}"/>
              </a:ext>
            </a:extLst>
          </p:cNvPr>
          <p:cNvSpPr txBox="1"/>
          <p:nvPr/>
        </p:nvSpPr>
        <p:spPr>
          <a:xfrm>
            <a:off x="6535253" y="1272265"/>
            <a:ext cx="2627585" cy="369332"/>
          </a:xfrm>
          <a:prstGeom prst="rect">
            <a:avLst/>
          </a:prstGeom>
          <a:noFill/>
        </p:spPr>
        <p:txBody>
          <a:bodyPr wrap="square" rtlCol="0">
            <a:spAutoFit/>
          </a:bodyPr>
          <a:lstStyle/>
          <a:p>
            <a:r>
              <a:rPr lang="en-US" dirty="0">
                <a:solidFill>
                  <a:schemeClr val="bg1"/>
                </a:solidFill>
              </a:rPr>
              <a:t>Safety and Protection</a:t>
            </a:r>
          </a:p>
        </p:txBody>
      </p:sp>
      <p:sp>
        <p:nvSpPr>
          <p:cNvPr id="10" name="Rectangle 9">
            <a:extLst>
              <a:ext uri="{FF2B5EF4-FFF2-40B4-BE49-F238E27FC236}">
                <a16:creationId xmlns:a16="http://schemas.microsoft.com/office/drawing/2014/main" id="{C061A644-62B5-45CF-927B-37E4B3A8DF25}"/>
              </a:ext>
            </a:extLst>
          </p:cNvPr>
          <p:cNvSpPr/>
          <p:nvPr/>
        </p:nvSpPr>
        <p:spPr>
          <a:xfrm>
            <a:off x="767255" y="1786760"/>
            <a:ext cx="11140966" cy="10464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4DFFD61-055F-4C7D-9829-95C76BBA7F63}"/>
              </a:ext>
            </a:extLst>
          </p:cNvPr>
          <p:cNvCxnSpPr>
            <a:cxnSpLocks/>
            <a:stCxn id="10" idx="0"/>
            <a:endCxn id="10" idx="2"/>
          </p:cNvCxnSpPr>
          <p:nvPr/>
        </p:nvCxnSpPr>
        <p:spPr>
          <a:xfrm>
            <a:off x="6337738" y="1786760"/>
            <a:ext cx="0" cy="104644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6" name="Table 16">
            <a:extLst>
              <a:ext uri="{FF2B5EF4-FFF2-40B4-BE49-F238E27FC236}">
                <a16:creationId xmlns:a16="http://schemas.microsoft.com/office/drawing/2014/main" id="{D95CC5EE-4ECD-4A82-86B1-466D19F783CA}"/>
              </a:ext>
            </a:extLst>
          </p:cNvPr>
          <p:cNvGraphicFramePr>
            <a:graphicFrameLocks noGrp="1"/>
          </p:cNvGraphicFramePr>
          <p:nvPr>
            <p:extLst>
              <p:ext uri="{D42A27DB-BD31-4B8C-83A1-F6EECF244321}">
                <p14:modId xmlns:p14="http://schemas.microsoft.com/office/powerpoint/2010/main" val="1637842949"/>
              </p:ext>
            </p:extLst>
          </p:nvPr>
        </p:nvGraphicFramePr>
        <p:xfrm>
          <a:off x="767255" y="2911523"/>
          <a:ext cx="11140970" cy="3975280"/>
        </p:xfrm>
        <a:graphic>
          <a:graphicData uri="http://schemas.openxmlformats.org/drawingml/2006/table">
            <a:tbl>
              <a:tblPr firstRow="1" bandRow="1">
                <a:tableStyleId>{5C22544A-7EE6-4342-B048-85BDC9FD1C3A}</a:tableStyleId>
              </a:tblPr>
              <a:tblGrid>
                <a:gridCol w="2284555">
                  <a:extLst>
                    <a:ext uri="{9D8B030D-6E8A-4147-A177-3AD203B41FA5}">
                      <a16:colId xmlns:a16="http://schemas.microsoft.com/office/drawing/2014/main" val="662634789"/>
                    </a:ext>
                  </a:extLst>
                </a:gridCol>
                <a:gridCol w="2205990">
                  <a:extLst>
                    <a:ext uri="{9D8B030D-6E8A-4147-A177-3AD203B41FA5}">
                      <a16:colId xmlns:a16="http://schemas.microsoft.com/office/drawing/2014/main" val="3110303001"/>
                    </a:ext>
                  </a:extLst>
                </a:gridCol>
                <a:gridCol w="2411730">
                  <a:extLst>
                    <a:ext uri="{9D8B030D-6E8A-4147-A177-3AD203B41FA5}">
                      <a16:colId xmlns:a16="http://schemas.microsoft.com/office/drawing/2014/main" val="3556619647"/>
                    </a:ext>
                  </a:extLst>
                </a:gridCol>
                <a:gridCol w="2217420">
                  <a:extLst>
                    <a:ext uri="{9D8B030D-6E8A-4147-A177-3AD203B41FA5}">
                      <a16:colId xmlns:a16="http://schemas.microsoft.com/office/drawing/2014/main" val="36756671"/>
                    </a:ext>
                  </a:extLst>
                </a:gridCol>
                <a:gridCol w="2021275">
                  <a:extLst>
                    <a:ext uri="{9D8B030D-6E8A-4147-A177-3AD203B41FA5}">
                      <a16:colId xmlns:a16="http://schemas.microsoft.com/office/drawing/2014/main" val="2013842104"/>
                    </a:ext>
                  </a:extLst>
                </a:gridCol>
              </a:tblGrid>
              <a:tr h="3121840">
                <a:tc>
                  <a:txBody>
                    <a:bodyPr/>
                    <a:lstStyle/>
                    <a:p>
                      <a:r>
                        <a:rPr lang="en-US" sz="1400" dirty="0">
                          <a:solidFill>
                            <a:schemeClr val="bg1"/>
                          </a:solidFill>
                        </a:rPr>
                        <a:t>Financial Security</a:t>
                      </a:r>
                    </a:p>
                    <a:p>
                      <a:r>
                        <a:rPr lang="en-US" sz="1200" b="0" dirty="0">
                          <a:solidFill>
                            <a:schemeClr val="bg1"/>
                          </a:solidFill>
                        </a:rPr>
                        <a:t>Older Residents should be able to receive an adequate income and maintain assets for a reasonable quality of life as they age. They should be able to seek and maintain employment without fear of discrimination and with any needed accommodations. Mechanisms should be in place to protect from consumer and financial fraud. Older Residents should also be able to retire after a lifetime of work, if they so choose, without fear of poverty and isolation.</a:t>
                      </a:r>
                    </a:p>
                  </a:txBody>
                  <a:tcPr/>
                </a:tc>
                <a:tc>
                  <a:txBody>
                    <a:bodyPr/>
                    <a:lstStyle/>
                    <a:p>
                      <a:r>
                        <a:rPr lang="en-US" sz="1400" dirty="0">
                          <a:solidFill>
                            <a:schemeClr val="bg1"/>
                          </a:solidFill>
                        </a:rPr>
                        <a:t>Optimal Health and Wellness</a:t>
                      </a:r>
                    </a:p>
                    <a:p>
                      <a:pPr marL="0" marR="0">
                        <a:lnSpc>
                          <a:spcPct val="107000"/>
                        </a:lnSpc>
                        <a:spcBef>
                          <a:spcPts val="0"/>
                        </a:spcBef>
                        <a:spcAft>
                          <a:spcPts val="80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Older Residents should receive, without discrimination, optimal physical, dental, mental, emotional, and spiritual health through the end of their lives. Holistic options for health, exercise, counseling, and good nutrition should be both affordable and accessible. Access to coordinated, competent, and high-quality care should be provided at all levels and in all settings.</a:t>
                      </a:r>
                    </a:p>
                  </a:txBody>
                  <a:tcPr/>
                </a:tc>
                <a:tc>
                  <a:txBody>
                    <a:bodyPr/>
                    <a:lstStyle/>
                    <a:p>
                      <a:r>
                        <a:rPr lang="en-US" sz="1400" dirty="0">
                          <a:solidFill>
                            <a:schemeClr val="bg1"/>
                          </a:solidFill>
                        </a:rPr>
                        <a:t>Social Connection and Engagement</a:t>
                      </a:r>
                    </a:p>
                    <a:p>
                      <a:r>
                        <a:rPr lang="en-US" sz="1200" b="0" dirty="0">
                          <a:solidFill>
                            <a:schemeClr val="bg1"/>
                          </a:solidFill>
                        </a:rPr>
                        <a:t>Older Residents should be free from isolation and loneliness, with affordable and accessible opportunities in their communities for social connectedness, including work, volunteering, lifelong learning, civic engagement, arts, culture, and broadband access and other technologies. Older Residents are critical to our local economies and their contributions should be valued by all.</a:t>
                      </a:r>
                    </a:p>
                  </a:txBody>
                  <a:tcPr/>
                </a:tc>
                <a:tc>
                  <a:txBody>
                    <a:bodyPr/>
                    <a:lstStyle/>
                    <a:p>
                      <a:r>
                        <a:rPr lang="en-US" sz="1400" dirty="0">
                          <a:solidFill>
                            <a:schemeClr val="bg1"/>
                          </a:solidFill>
                        </a:rPr>
                        <a:t>Housing, Transportation, and Community Design</a:t>
                      </a:r>
                    </a:p>
                    <a:p>
                      <a:r>
                        <a:rPr lang="en-US" sz="1200" b="0" dirty="0">
                          <a:solidFill>
                            <a:schemeClr val="bg1"/>
                          </a:solidFill>
                        </a:rPr>
                        <a:t>Burlington should be designed, zoned, and built to support the health, safety, and independence of older residents, with affordable, accessible, appropriate, safe, and service-enriched housing, transportation, and community support options that allow them to age in a variety of settings along the continuum of care and that foster engagement in community life.</a:t>
                      </a:r>
                    </a:p>
                  </a:txBody>
                  <a:tcPr/>
                </a:tc>
                <a:tc>
                  <a:txBody>
                    <a:bodyPr/>
                    <a:lstStyle/>
                    <a:p>
                      <a:r>
                        <a:rPr lang="en-US" sz="1400" dirty="0">
                          <a:solidFill>
                            <a:schemeClr val="bg1"/>
                          </a:solidFill>
                        </a:rPr>
                        <a:t>Family Caregiver Support</a:t>
                      </a:r>
                    </a:p>
                    <a:p>
                      <a:r>
                        <a:rPr lang="en-US" sz="1200" b="0" dirty="0">
                          <a:solidFill>
                            <a:schemeClr val="bg1"/>
                          </a:solidFill>
                        </a:rPr>
                        <a:t>Family caregivers are fundamental to supporting the health and well-being of older Vermonters, and their hard work and contributions should be respected, valued, and supported. Family caregivers of all ages should have affordable access to education, training, counseling, respite, and support that is both coordinated and efficient.</a:t>
                      </a:r>
                    </a:p>
                  </a:txBody>
                  <a:tcPr/>
                </a:tc>
                <a:extLst>
                  <a:ext uri="{0D108BD9-81ED-4DB2-BD59-A6C34878D82A}">
                    <a16:rowId xmlns:a16="http://schemas.microsoft.com/office/drawing/2014/main" val="779337252"/>
                  </a:ext>
                </a:extLst>
              </a:tr>
              <a:tr h="824637">
                <a:tc>
                  <a:txBody>
                    <a:bodyPr/>
                    <a:lstStyle/>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Industry Support</a:t>
                      </a:r>
                    </a:p>
                  </a:txBody>
                  <a:tcPr>
                    <a:solidFill>
                      <a:schemeClr val="accent5"/>
                    </a:solidFill>
                  </a:tcPr>
                </a:tc>
                <a:tc>
                  <a:txBody>
                    <a:bodyPr/>
                    <a:lstStyle/>
                    <a:p>
                      <a:pPr marL="171450" marR="0" indent="-171450">
                        <a:lnSpc>
                          <a:spcPct val="100000"/>
                        </a:lnSpc>
                        <a:spcBef>
                          <a:spcPts val="0"/>
                        </a:spcBef>
                        <a:spcAft>
                          <a:spcPts val="0"/>
                        </a:spcAft>
                        <a:buFont typeface="Arial" panose="020B0604020202020204" pitchFamily="34" charset="0"/>
                        <a:buChar char="•"/>
                      </a:pPr>
                      <a:r>
                        <a:rPr lang="en-US" sz="1000" b="0" dirty="0">
                          <a:solidFill>
                            <a:sysClr val="windowText" lastClr="000000"/>
                          </a:solidFill>
                          <a:effectLst/>
                          <a:latin typeface="Daytona" panose="020B0604030500040204" pitchFamily="34" charset="0"/>
                          <a:ea typeface="Calibri" panose="020F0502020204030204" pitchFamily="34" charset="0"/>
                          <a:cs typeface="Times New Roman" panose="02020603050405020304" pitchFamily="18" charset="0"/>
                        </a:rPr>
                        <a:t>Health Prevention, Access &amp; Quality; Nutrition &amp; Physical Activity</a:t>
                      </a:r>
                    </a:p>
                    <a:p>
                      <a:pPr marL="171450" marR="0" indent="-171450">
                        <a:lnSpc>
                          <a:spcPct val="107000"/>
                        </a:lnSpc>
                        <a:spcBef>
                          <a:spcPts val="0"/>
                        </a:spcBef>
                        <a:spcAft>
                          <a:spcPts val="0"/>
                        </a:spcAft>
                        <a:buFont typeface="Arial" panose="020B0604020202020204" pitchFamily="34" charset="0"/>
                        <a:buChar char="•"/>
                      </a:pPr>
                      <a:r>
                        <a:rPr lang="en-US" sz="1000" b="0" dirty="0">
                          <a:solidFill>
                            <a:sysClr val="windowText" lastClr="000000"/>
                          </a:solidFill>
                          <a:effectLst/>
                          <a:latin typeface="Daytona" panose="020B0604030500040204" pitchFamily="34" charset="0"/>
                          <a:ea typeface="Calibri" panose="020F0502020204030204" pitchFamily="34" charset="0"/>
                          <a:cs typeface="Times New Roman" panose="02020603050405020304" pitchFamily="18" charset="0"/>
                        </a:rPr>
                        <a:t>Food Security</a:t>
                      </a:r>
                    </a:p>
                  </a:txBody>
                  <a:tcPr>
                    <a:solidFill>
                      <a:schemeClr val="accent5"/>
                    </a:solidFill>
                  </a:tcPr>
                </a:tc>
                <a:tc>
                  <a:txBody>
                    <a:bodyPr/>
                    <a:lstStyle/>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Technology Accessibility</a:t>
                      </a:r>
                    </a:p>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Civic Engagement &amp; Volunteerism</a:t>
                      </a:r>
                    </a:p>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Social Inclusion</a:t>
                      </a:r>
                    </a:p>
                  </a:txBody>
                  <a:tcPr>
                    <a:solidFill>
                      <a:schemeClr val="accent5"/>
                    </a:solidFill>
                  </a:tcPr>
                </a:tc>
                <a:tc>
                  <a:txBody>
                    <a:bodyPr/>
                    <a:lstStyle/>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Housing: Affordability, Availability, &amp; Accessibility</a:t>
                      </a:r>
                    </a:p>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Multimodal Transportation</a:t>
                      </a:r>
                    </a:p>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Accessible Outdoor &amp; Indoor Public Spaces</a:t>
                      </a:r>
                    </a:p>
                  </a:txBody>
                  <a:tcPr>
                    <a:solidFill>
                      <a:schemeClr val="accent5"/>
                    </a:solidFill>
                  </a:tcPr>
                </a:tc>
                <a:tc>
                  <a:txBody>
                    <a:bodyPr/>
                    <a:lstStyle/>
                    <a:p>
                      <a:pPr marL="171450" indent="-171450">
                        <a:buFont typeface="Arial" panose="020B0604020202020204" pitchFamily="34" charset="0"/>
                        <a:buChar char="•"/>
                      </a:pPr>
                      <a:r>
                        <a:rPr lang="en-US" sz="1000" b="0" dirty="0">
                          <a:solidFill>
                            <a:sysClr val="windowText" lastClr="000000"/>
                          </a:solidFill>
                          <a:latin typeface="Daytona" panose="020B0604030500040204" pitchFamily="34" charset="0"/>
                        </a:rPr>
                        <a:t>Family Caregiver Support</a:t>
                      </a:r>
                    </a:p>
                  </a:txBody>
                  <a:tcPr>
                    <a:solidFill>
                      <a:schemeClr val="accent5"/>
                    </a:solidFill>
                  </a:tcPr>
                </a:tc>
                <a:extLst>
                  <a:ext uri="{0D108BD9-81ED-4DB2-BD59-A6C34878D82A}">
                    <a16:rowId xmlns:a16="http://schemas.microsoft.com/office/drawing/2014/main" val="260168487"/>
                  </a:ext>
                </a:extLst>
              </a:tr>
            </a:tbl>
          </a:graphicData>
        </a:graphic>
      </p:graphicFrame>
      <p:sp>
        <p:nvSpPr>
          <p:cNvPr id="19" name="Cloud 18">
            <a:extLst>
              <a:ext uri="{FF2B5EF4-FFF2-40B4-BE49-F238E27FC236}">
                <a16:creationId xmlns:a16="http://schemas.microsoft.com/office/drawing/2014/main" id="{51B9163B-5F9D-443B-9460-F7F9DE04709F}"/>
              </a:ext>
            </a:extLst>
          </p:cNvPr>
          <p:cNvSpPr/>
          <p:nvPr/>
        </p:nvSpPr>
        <p:spPr>
          <a:xfrm>
            <a:off x="289932" y="122663"/>
            <a:ext cx="3624146" cy="1306544"/>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861499C-DEE1-4651-9311-BC85E632D3BC}"/>
              </a:ext>
            </a:extLst>
          </p:cNvPr>
          <p:cNvSpPr txBox="1"/>
          <p:nvPr/>
        </p:nvSpPr>
        <p:spPr>
          <a:xfrm>
            <a:off x="722781" y="371580"/>
            <a:ext cx="3033131" cy="769441"/>
          </a:xfrm>
          <a:prstGeom prst="rect">
            <a:avLst/>
          </a:prstGeom>
          <a:noFill/>
        </p:spPr>
        <p:txBody>
          <a:bodyPr wrap="square" rtlCol="0">
            <a:spAutoFit/>
          </a:bodyPr>
          <a:lstStyle/>
          <a:p>
            <a:r>
              <a:rPr lang="en-US" sz="1100" dirty="0" err="1">
                <a:solidFill>
                  <a:schemeClr val="bg1"/>
                </a:solidFill>
              </a:rPr>
              <a:t>Burlingtonians</a:t>
            </a:r>
            <a:r>
              <a:rPr lang="en-US" sz="1100" dirty="0">
                <a:solidFill>
                  <a:schemeClr val="bg1"/>
                </a:solidFill>
              </a:rPr>
              <a:t> should be able to direct their own lives as they age so that aging is not something that merely happens to them but a process in which they actively participate.</a:t>
            </a:r>
          </a:p>
        </p:txBody>
      </p:sp>
      <p:sp>
        <p:nvSpPr>
          <p:cNvPr id="21" name="Cloud 20">
            <a:extLst>
              <a:ext uri="{FF2B5EF4-FFF2-40B4-BE49-F238E27FC236}">
                <a16:creationId xmlns:a16="http://schemas.microsoft.com/office/drawing/2014/main" id="{E12730DC-621E-49DC-BBD0-5BB8A00AB5B4}"/>
              </a:ext>
            </a:extLst>
          </p:cNvPr>
          <p:cNvSpPr/>
          <p:nvPr/>
        </p:nvSpPr>
        <p:spPr>
          <a:xfrm>
            <a:off x="8665775" y="211872"/>
            <a:ext cx="3187969" cy="1217335"/>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69A54DF-8B36-4F56-8945-ED3F815A7446}"/>
              </a:ext>
            </a:extLst>
          </p:cNvPr>
          <p:cNvSpPr txBox="1"/>
          <p:nvPr/>
        </p:nvSpPr>
        <p:spPr>
          <a:xfrm>
            <a:off x="8863289" y="336328"/>
            <a:ext cx="2890096" cy="769441"/>
          </a:xfrm>
          <a:prstGeom prst="rect">
            <a:avLst/>
          </a:prstGeom>
          <a:noFill/>
        </p:spPr>
        <p:txBody>
          <a:bodyPr wrap="square" rtlCol="0">
            <a:spAutoFit/>
          </a:bodyPr>
          <a:lstStyle/>
          <a:p>
            <a:r>
              <a:rPr lang="en-US" sz="1100" dirty="0">
                <a:solidFill>
                  <a:schemeClr val="bg1"/>
                </a:solidFill>
              </a:rPr>
              <a:t>   </a:t>
            </a:r>
            <a:r>
              <a:rPr lang="en-US" sz="1100" dirty="0"/>
              <a:t>Whatever services , supports, and protections are offered, older residents in Burlington deserve dignity and respect and must be at the core of all decisions affecting their lives.</a:t>
            </a:r>
            <a:endParaRPr lang="en-US" sz="1100" dirty="0">
              <a:solidFill>
                <a:schemeClr val="bg1"/>
              </a:solidFill>
            </a:endParaRPr>
          </a:p>
        </p:txBody>
      </p:sp>
      <p:sp>
        <p:nvSpPr>
          <p:cNvPr id="23" name="Plaque 22">
            <a:extLst>
              <a:ext uri="{FF2B5EF4-FFF2-40B4-BE49-F238E27FC236}">
                <a16:creationId xmlns:a16="http://schemas.microsoft.com/office/drawing/2014/main" id="{95A09F93-AEEF-41BF-B18C-D396EA4BA0CD}"/>
              </a:ext>
            </a:extLst>
          </p:cNvPr>
          <p:cNvSpPr/>
          <p:nvPr/>
        </p:nvSpPr>
        <p:spPr>
          <a:xfrm>
            <a:off x="0" y="6068257"/>
            <a:ext cx="722781" cy="66708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BAC Focus Areas</a:t>
            </a:r>
          </a:p>
        </p:txBody>
      </p:sp>
      <p:sp>
        <p:nvSpPr>
          <p:cNvPr id="2" name="TextBox 1">
            <a:extLst>
              <a:ext uri="{FF2B5EF4-FFF2-40B4-BE49-F238E27FC236}">
                <a16:creationId xmlns:a16="http://schemas.microsoft.com/office/drawing/2014/main" id="{891A9200-2764-47D7-A633-F0447D275610}"/>
              </a:ext>
            </a:extLst>
          </p:cNvPr>
          <p:cNvSpPr txBox="1"/>
          <p:nvPr/>
        </p:nvSpPr>
        <p:spPr>
          <a:xfrm>
            <a:off x="902098" y="1763573"/>
            <a:ext cx="5350111"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Coordinated and Efficient </a:t>
            </a:r>
            <a:r>
              <a:rPr kumimoji="0" lang="en-US" sz="1400" b="1" i="0"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System of Opportunity</a:t>
            </a: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Older residents bring years of experience, wisdom, and energy to their lives and communities. They are an asset to the community and pathways to afford them opportunity to contribute to the social, civic, and economic fabric of the community should be enhanced, and they should be actively engaged as workers, volunteers, and leaders. </a:t>
            </a:r>
          </a:p>
          <a:p>
            <a:endParaRPr lang="en-US" dirty="0"/>
          </a:p>
        </p:txBody>
      </p:sp>
      <p:sp>
        <p:nvSpPr>
          <p:cNvPr id="18" name="TextBox 17">
            <a:extLst>
              <a:ext uri="{FF2B5EF4-FFF2-40B4-BE49-F238E27FC236}">
                <a16:creationId xmlns:a16="http://schemas.microsoft.com/office/drawing/2014/main" id="{11D5CD22-EEA6-477C-8F06-91B6C8246641}"/>
              </a:ext>
            </a:extLst>
          </p:cNvPr>
          <p:cNvSpPr txBox="1"/>
          <p:nvPr/>
        </p:nvSpPr>
        <p:spPr>
          <a:xfrm>
            <a:off x="6409390" y="1779815"/>
            <a:ext cx="5444354" cy="1046440"/>
          </a:xfrm>
          <a:prstGeom prst="rect">
            <a:avLst/>
          </a:prstGeom>
          <a:noFill/>
        </p:spPr>
        <p:txBody>
          <a:bodyPr wrap="square" rtlCol="0">
            <a:spAutoFit/>
          </a:bodyPr>
          <a:lstStyle/>
          <a:p>
            <a:r>
              <a:rPr lang="en-US" sz="1400" b="1" dirty="0">
                <a:solidFill>
                  <a:schemeClr val="bg1"/>
                </a:solidFill>
              </a:rPr>
              <a:t>Coordinated and Efficient </a:t>
            </a:r>
            <a:r>
              <a:rPr lang="en-US" sz="1400" b="1" dirty="0">
                <a:solidFill>
                  <a:schemeClr val="accent2">
                    <a:lumMod val="50000"/>
                  </a:schemeClr>
                </a:solidFill>
              </a:rPr>
              <a:t>System of Services</a:t>
            </a:r>
            <a:r>
              <a:rPr lang="en-US" sz="1400" dirty="0">
                <a:solidFill>
                  <a:schemeClr val="bg1"/>
                </a:solidFill>
              </a:rPr>
              <a:t>: </a:t>
            </a:r>
            <a:r>
              <a:rPr lang="en-US" sz="1200" dirty="0">
                <a:solidFill>
                  <a:schemeClr val="bg1"/>
                </a:solidFill>
              </a:rPr>
              <a:t>Older residents can benefit from a system of services, supports, and protections, that is coordinated, equitable, and efficient, promoting choice, flexibility, and creativity. The system should be easy for individual and families to access and navigate, including as it relates to the major transitions of care.</a:t>
            </a:r>
          </a:p>
        </p:txBody>
      </p:sp>
    </p:spTree>
    <p:extLst>
      <p:ext uri="{BB962C8B-B14F-4D97-AF65-F5344CB8AC3E}">
        <p14:creationId xmlns:p14="http://schemas.microsoft.com/office/powerpoint/2010/main" val="2141300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9CCBDC15390845B2E9F37FDA35AEE8" ma:contentTypeVersion="10" ma:contentTypeDescription="Create a new document." ma:contentTypeScope="" ma:versionID="aaac2cc239ed41216f1cf86c723dd1ce">
  <xsd:schema xmlns:xsd="http://www.w3.org/2001/XMLSchema" xmlns:xs="http://www.w3.org/2001/XMLSchema" xmlns:p="http://schemas.microsoft.com/office/2006/metadata/properties" xmlns:ns3="a1004439-d09d-4a5e-b7e3-6c3a5abf6e1b" xmlns:ns4="4f93692a-3e99-4c52-a150-e4ce33444901" targetNamespace="http://schemas.microsoft.com/office/2006/metadata/properties" ma:root="true" ma:fieldsID="47a7edc99ea66ce68c4f9f447a828c7d" ns3:_="" ns4:_="">
    <xsd:import namespace="a1004439-d09d-4a5e-b7e3-6c3a5abf6e1b"/>
    <xsd:import namespace="4f93692a-3e99-4c52-a150-e4ce3344490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004439-d09d-4a5e-b7e3-6c3a5abf6e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93692a-3e99-4c52-a150-e4ce3344490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11E30F-2F46-4BF0-BD03-9BDFDD4D0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004439-d09d-4a5e-b7e3-6c3a5abf6e1b"/>
    <ds:schemaRef ds:uri="4f93692a-3e99-4c52-a150-e4ce334449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25287E-AEA2-487C-996B-23E343EC7868}">
  <ds:schemaRefs>
    <ds:schemaRef ds:uri="http://schemas.microsoft.com/sharepoint/v3/contenttype/forms"/>
  </ds:schemaRefs>
</ds:datastoreItem>
</file>

<file path=customXml/itemProps3.xml><?xml version="1.0" encoding="utf-8"?>
<ds:datastoreItem xmlns:ds="http://schemas.openxmlformats.org/officeDocument/2006/customXml" ds:itemID="{0A84676C-37C4-425E-BDB7-EF34B33F7C7C}">
  <ds:schemaRefs>
    <ds:schemaRef ds:uri="http://schemas.microsoft.com/office/infopath/2007/PartnerControls"/>
    <ds:schemaRef ds:uri="4f93692a-3e99-4c52-a150-e4ce33444901"/>
    <ds:schemaRef ds:uri="http://purl.org/dc/elements/1.1/"/>
    <ds:schemaRef ds:uri="http://schemas.microsoft.com/office/2006/metadata/properties"/>
    <ds:schemaRef ds:uri="a1004439-d09d-4a5e-b7e3-6c3a5abf6e1b"/>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295</TotalTime>
  <Words>602</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Daytona</vt:lpstr>
      <vt:lpstr>Times New Roman</vt:lpstr>
      <vt:lpstr>Office Theme</vt:lpstr>
      <vt:lpstr>Burlington Aging Council  Values &amp; Action 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Burlington Aging Council  Values &amp; Action Areas</dc:title>
  <dc:creator>Glenn McRae</dc:creator>
  <cp:lastModifiedBy>Marcella Gange</cp:lastModifiedBy>
  <cp:revision>6</cp:revision>
  <dcterms:created xsi:type="dcterms:W3CDTF">2021-10-26T20:35:23Z</dcterms:created>
  <dcterms:modified xsi:type="dcterms:W3CDTF">2021-12-08T23:35:36Z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0x010100B79CCBDC15390845B2E9F37FDA35AEE8</vt:lpwstr>
  </property>
</Properties>
</file>