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311" r:id="rId3"/>
    <p:sldId id="304" r:id="rId4"/>
    <p:sldId id="316" r:id="rId5"/>
    <p:sldId id="307" r:id="rId6"/>
    <p:sldId id="302" r:id="rId7"/>
    <p:sldId id="309" r:id="rId8"/>
    <p:sldId id="305" r:id="rId9"/>
    <p:sldId id="312" r:id="rId10"/>
    <p:sldId id="314" r:id="rId11"/>
    <p:sldId id="315" r:id="rId12"/>
    <p:sldId id="317" r:id="rId1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34" autoAdjust="0"/>
    <p:restoredTop sz="81599" autoAdjust="0"/>
  </p:normalViewPr>
  <p:slideViewPr>
    <p:cSldViewPr snapToGrid="0">
      <p:cViewPr varScale="1">
        <p:scale>
          <a:sx n="63" d="100"/>
          <a:sy n="63" d="100"/>
        </p:scale>
        <p:origin x="48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5"/>
          </a:xfrm>
          <a:prstGeom prst="rect">
            <a:avLst/>
          </a:prstGeom>
        </p:spPr>
        <p:txBody>
          <a:bodyPr vert="horz" lIns="91440" tIns="45720" rIns="91440" bIns="45720" rtlCol="0"/>
          <a:lstStyle>
            <a:lvl1pPr algn="r">
              <a:defRPr sz="1200"/>
            </a:lvl1pPr>
          </a:lstStyle>
          <a:p>
            <a:fld id="{EC3ADB5E-75E9-4D62-B057-EDF7B8F3DA51}" type="datetimeFigureOut">
              <a:rPr lang="en-US" smtClean="0"/>
              <a:t>5/22/2023</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4"/>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4"/>
          </a:xfrm>
          <a:prstGeom prst="rect">
            <a:avLst/>
          </a:prstGeom>
        </p:spPr>
        <p:txBody>
          <a:bodyPr vert="horz" lIns="91440" tIns="45720" rIns="91440" bIns="45720" rtlCol="0" anchor="b"/>
          <a:lstStyle>
            <a:lvl1pPr algn="r">
              <a:defRPr sz="1200"/>
            </a:lvl1pPr>
          </a:lstStyle>
          <a:p>
            <a:fld id="{B390DF4E-013C-44F4-AD6C-82A83E83368D}" type="slidenum">
              <a:rPr lang="en-US" smtClean="0"/>
              <a:t>‹#›</a:t>
            </a:fld>
            <a:endParaRPr lang="en-US" dirty="0"/>
          </a:p>
        </p:txBody>
      </p:sp>
    </p:spTree>
    <p:extLst>
      <p:ext uri="{BB962C8B-B14F-4D97-AF65-F5344CB8AC3E}">
        <p14:creationId xmlns:p14="http://schemas.microsoft.com/office/powerpoint/2010/main" val="42470833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390DF4E-013C-44F4-AD6C-82A83E83368D}" type="slidenum">
              <a:rPr lang="en-US" smtClean="0"/>
              <a:t>1</a:t>
            </a:fld>
            <a:endParaRPr lang="en-US" dirty="0"/>
          </a:p>
        </p:txBody>
      </p:sp>
    </p:spTree>
    <p:extLst>
      <p:ext uri="{BB962C8B-B14F-4D97-AF65-F5344CB8AC3E}">
        <p14:creationId xmlns:p14="http://schemas.microsoft.com/office/powerpoint/2010/main" val="18596289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the PPM and contracts</a:t>
            </a:r>
            <a:r>
              <a:rPr lang="en-US" baseline="0" dirty="0" smtClean="0"/>
              <a:t> are all superseded by the law </a:t>
            </a:r>
            <a:endParaRPr lang="en-US" dirty="0"/>
          </a:p>
        </p:txBody>
      </p:sp>
      <p:sp>
        <p:nvSpPr>
          <p:cNvPr id="4" name="Slide Number Placeholder 3"/>
          <p:cNvSpPr>
            <a:spLocks noGrp="1"/>
          </p:cNvSpPr>
          <p:nvPr>
            <p:ph type="sldNum" sz="quarter" idx="10"/>
          </p:nvPr>
        </p:nvSpPr>
        <p:spPr/>
        <p:txBody>
          <a:bodyPr/>
          <a:lstStyle/>
          <a:p>
            <a:fld id="{B390DF4E-013C-44F4-AD6C-82A83E83368D}" type="slidenum">
              <a:rPr lang="en-US" smtClean="0"/>
              <a:t>2</a:t>
            </a:fld>
            <a:endParaRPr lang="en-US" dirty="0"/>
          </a:p>
        </p:txBody>
      </p:sp>
    </p:spTree>
    <p:extLst>
      <p:ext uri="{BB962C8B-B14F-4D97-AF65-F5344CB8AC3E}">
        <p14:creationId xmlns:p14="http://schemas.microsoft.com/office/powerpoint/2010/main" val="26886123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This</a:t>
            </a:r>
            <a:r>
              <a:rPr lang="en-US" sz="1200" kern="1200" baseline="0" dirty="0" smtClean="0">
                <a:solidFill>
                  <a:schemeClr val="tx1"/>
                </a:solidFill>
                <a:effectLst/>
                <a:latin typeface="+mn-lt"/>
                <a:ea typeface="+mn-ea"/>
                <a:cs typeface="+mn-cs"/>
              </a:rPr>
              <a:t> last round of bargaining for contracts expiring 2025-2026 sought to bring alignment between the contracts and the PPM. There is no material in any CBA that prevents an employee from discipline. </a:t>
            </a:r>
            <a:endParaRPr lang="en-US" dirty="0"/>
          </a:p>
        </p:txBody>
      </p:sp>
      <p:sp>
        <p:nvSpPr>
          <p:cNvPr id="4" name="Slide Number Placeholder 3"/>
          <p:cNvSpPr>
            <a:spLocks noGrp="1"/>
          </p:cNvSpPr>
          <p:nvPr>
            <p:ph type="sldNum" sz="quarter" idx="10"/>
          </p:nvPr>
        </p:nvSpPr>
        <p:spPr/>
        <p:txBody>
          <a:bodyPr/>
          <a:lstStyle/>
          <a:p>
            <a:fld id="{B390DF4E-013C-44F4-AD6C-82A83E83368D}" type="slidenum">
              <a:rPr lang="en-US" smtClean="0"/>
              <a:t>3</a:t>
            </a:fld>
            <a:endParaRPr lang="en-US" dirty="0"/>
          </a:p>
        </p:txBody>
      </p:sp>
    </p:spTree>
    <p:extLst>
      <p:ext uri="{BB962C8B-B14F-4D97-AF65-F5344CB8AC3E}">
        <p14:creationId xmlns:p14="http://schemas.microsoft.com/office/powerpoint/2010/main" val="3137249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90DF4E-013C-44F4-AD6C-82A83E83368D}" type="slidenum">
              <a:rPr lang="en-US" smtClean="0"/>
              <a:t>4</a:t>
            </a:fld>
            <a:endParaRPr lang="en-US" dirty="0"/>
          </a:p>
        </p:txBody>
      </p:sp>
    </p:spTree>
    <p:extLst>
      <p:ext uri="{BB962C8B-B14F-4D97-AF65-F5344CB8AC3E}">
        <p14:creationId xmlns:p14="http://schemas.microsoft.com/office/powerpoint/2010/main" val="25143341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only department that</a:t>
            </a:r>
            <a:r>
              <a:rPr lang="en-US" baseline="0" dirty="0" smtClean="0"/>
              <a:t> has directives is the Burlington Police Department </a:t>
            </a:r>
            <a:endParaRPr lang="en-US" dirty="0"/>
          </a:p>
        </p:txBody>
      </p:sp>
      <p:sp>
        <p:nvSpPr>
          <p:cNvPr id="4" name="Slide Number Placeholder 3"/>
          <p:cNvSpPr>
            <a:spLocks noGrp="1"/>
          </p:cNvSpPr>
          <p:nvPr>
            <p:ph type="sldNum" sz="quarter" idx="10"/>
          </p:nvPr>
        </p:nvSpPr>
        <p:spPr/>
        <p:txBody>
          <a:bodyPr/>
          <a:lstStyle/>
          <a:p>
            <a:fld id="{B390DF4E-013C-44F4-AD6C-82A83E83368D}" type="slidenum">
              <a:rPr lang="en-US" smtClean="0"/>
              <a:t>5</a:t>
            </a:fld>
            <a:endParaRPr lang="en-US" dirty="0"/>
          </a:p>
        </p:txBody>
      </p:sp>
    </p:spTree>
    <p:extLst>
      <p:ext uri="{BB962C8B-B14F-4D97-AF65-F5344CB8AC3E}">
        <p14:creationId xmlns:p14="http://schemas.microsoft.com/office/powerpoint/2010/main" val="3045449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 contracts can</a:t>
            </a:r>
            <a:r>
              <a:rPr lang="en-US" baseline="0" dirty="0" smtClean="0"/>
              <a:t> be found on the City’s Website </a:t>
            </a:r>
            <a:endParaRPr lang="en-US" dirty="0"/>
          </a:p>
        </p:txBody>
      </p:sp>
      <p:sp>
        <p:nvSpPr>
          <p:cNvPr id="4" name="Slide Number Placeholder 3"/>
          <p:cNvSpPr>
            <a:spLocks noGrp="1"/>
          </p:cNvSpPr>
          <p:nvPr>
            <p:ph type="sldNum" sz="quarter" idx="10"/>
          </p:nvPr>
        </p:nvSpPr>
        <p:spPr/>
        <p:txBody>
          <a:bodyPr/>
          <a:lstStyle/>
          <a:p>
            <a:fld id="{B390DF4E-013C-44F4-AD6C-82A83E83368D}" type="slidenum">
              <a:rPr lang="en-US" smtClean="0"/>
              <a:t>6</a:t>
            </a:fld>
            <a:endParaRPr lang="en-US" dirty="0"/>
          </a:p>
        </p:txBody>
      </p:sp>
    </p:spTree>
    <p:extLst>
      <p:ext uri="{BB962C8B-B14F-4D97-AF65-F5344CB8AC3E}">
        <p14:creationId xmlns:p14="http://schemas.microsoft.com/office/powerpoint/2010/main" val="26543877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Examples of Low Level </a:t>
            </a:r>
            <a:endParaRPr lang="en-US" dirty="0"/>
          </a:p>
        </p:txBody>
      </p:sp>
      <p:sp>
        <p:nvSpPr>
          <p:cNvPr id="4" name="Slide Number Placeholder 3"/>
          <p:cNvSpPr>
            <a:spLocks noGrp="1"/>
          </p:cNvSpPr>
          <p:nvPr>
            <p:ph type="sldNum" sz="quarter" idx="10"/>
          </p:nvPr>
        </p:nvSpPr>
        <p:spPr/>
        <p:txBody>
          <a:bodyPr/>
          <a:lstStyle/>
          <a:p>
            <a:fld id="{B390DF4E-013C-44F4-AD6C-82A83E83368D}" type="slidenum">
              <a:rPr lang="en-US" smtClean="0"/>
              <a:t>7</a:t>
            </a:fld>
            <a:endParaRPr lang="en-US" dirty="0"/>
          </a:p>
        </p:txBody>
      </p:sp>
    </p:spTree>
    <p:extLst>
      <p:ext uri="{BB962C8B-B14F-4D97-AF65-F5344CB8AC3E}">
        <p14:creationId xmlns:p14="http://schemas.microsoft.com/office/powerpoint/2010/main" val="8068513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445DAE-4CA3-44CA-B792-90D5A86FC73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7362AD4-820B-4421-BFEE-EBFD33CB7FF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8F78641-73D9-421F-BCE2-94A6A0E3764A}"/>
              </a:ext>
            </a:extLst>
          </p:cNvPr>
          <p:cNvSpPr>
            <a:spLocks noGrp="1"/>
          </p:cNvSpPr>
          <p:nvPr>
            <p:ph type="dt" sz="half" idx="10"/>
          </p:nvPr>
        </p:nvSpPr>
        <p:spPr/>
        <p:txBody>
          <a:bodyPr/>
          <a:lstStyle/>
          <a:p>
            <a:fld id="{58D5A342-3E9D-4EB4-8625-E22F7AE487A4}" type="datetime1">
              <a:rPr lang="en-US" smtClean="0"/>
              <a:t>5/22/2023</a:t>
            </a:fld>
            <a:endParaRPr lang="en-US" dirty="0"/>
          </a:p>
        </p:txBody>
      </p:sp>
      <p:sp>
        <p:nvSpPr>
          <p:cNvPr id="5" name="Footer Placeholder 4">
            <a:extLst>
              <a:ext uri="{FF2B5EF4-FFF2-40B4-BE49-F238E27FC236}">
                <a16:creationId xmlns:a16="http://schemas.microsoft.com/office/drawing/2014/main" id="{8396E0BA-62DF-4EE1-BB77-FCAE5EA15D35}"/>
              </a:ext>
            </a:extLst>
          </p:cNvPr>
          <p:cNvSpPr>
            <a:spLocks noGrp="1"/>
          </p:cNvSpPr>
          <p:nvPr>
            <p:ph type="ftr" sz="quarter" idx="11"/>
          </p:nvPr>
        </p:nvSpPr>
        <p:spPr/>
        <p:txBody>
          <a:bodyPr/>
          <a:lstStyle/>
          <a:p>
            <a:r>
              <a:rPr lang="en-US" dirty="0"/>
              <a:t>https://www.burlingtonvt.gov/ (2019) </a:t>
            </a:r>
          </a:p>
        </p:txBody>
      </p:sp>
      <p:sp>
        <p:nvSpPr>
          <p:cNvPr id="6" name="Slide Number Placeholder 5">
            <a:extLst>
              <a:ext uri="{FF2B5EF4-FFF2-40B4-BE49-F238E27FC236}">
                <a16:creationId xmlns:a16="http://schemas.microsoft.com/office/drawing/2014/main" id="{2AF13DAC-B396-46A8-A883-100E86A184DD}"/>
              </a:ext>
            </a:extLst>
          </p:cNvPr>
          <p:cNvSpPr>
            <a:spLocks noGrp="1"/>
          </p:cNvSpPr>
          <p:nvPr>
            <p:ph type="sldNum" sz="quarter" idx="12"/>
          </p:nvPr>
        </p:nvSpPr>
        <p:spPr/>
        <p:txBody>
          <a:bodyPr/>
          <a:lstStyle/>
          <a:p>
            <a:fld id="{B0C37B6D-4EA5-4EB8-91C3-9F2D5E91E345}" type="slidenum">
              <a:rPr lang="en-US" smtClean="0"/>
              <a:t>‹#›</a:t>
            </a:fld>
            <a:endParaRPr lang="en-US" dirty="0"/>
          </a:p>
        </p:txBody>
      </p:sp>
    </p:spTree>
    <p:extLst>
      <p:ext uri="{BB962C8B-B14F-4D97-AF65-F5344CB8AC3E}">
        <p14:creationId xmlns:p14="http://schemas.microsoft.com/office/powerpoint/2010/main" val="1477356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50B0FE-DB95-4070-A5C0-0458CD0A908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CE12AE2-E011-456A-891D-6DF2694F09C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CC0269-89E4-4000-8D5C-63DE042C796A}"/>
              </a:ext>
            </a:extLst>
          </p:cNvPr>
          <p:cNvSpPr>
            <a:spLocks noGrp="1"/>
          </p:cNvSpPr>
          <p:nvPr>
            <p:ph type="dt" sz="half" idx="10"/>
          </p:nvPr>
        </p:nvSpPr>
        <p:spPr/>
        <p:txBody>
          <a:bodyPr/>
          <a:lstStyle/>
          <a:p>
            <a:fld id="{83BB73DE-DE64-4839-B5BE-D50CD4948E60}" type="datetime1">
              <a:rPr lang="en-US" smtClean="0"/>
              <a:t>5/22/2023</a:t>
            </a:fld>
            <a:endParaRPr lang="en-US" dirty="0"/>
          </a:p>
        </p:txBody>
      </p:sp>
      <p:sp>
        <p:nvSpPr>
          <p:cNvPr id="5" name="Footer Placeholder 4">
            <a:extLst>
              <a:ext uri="{FF2B5EF4-FFF2-40B4-BE49-F238E27FC236}">
                <a16:creationId xmlns:a16="http://schemas.microsoft.com/office/drawing/2014/main" id="{7A1225D7-804E-44C3-87D7-E3F473BC00A6}"/>
              </a:ext>
            </a:extLst>
          </p:cNvPr>
          <p:cNvSpPr>
            <a:spLocks noGrp="1"/>
          </p:cNvSpPr>
          <p:nvPr>
            <p:ph type="ftr" sz="quarter" idx="11"/>
          </p:nvPr>
        </p:nvSpPr>
        <p:spPr/>
        <p:txBody>
          <a:bodyPr/>
          <a:lstStyle/>
          <a:p>
            <a:r>
              <a:rPr lang="en-US" dirty="0"/>
              <a:t>https://www.burlingtonvt.gov/ (2019) </a:t>
            </a:r>
          </a:p>
        </p:txBody>
      </p:sp>
      <p:sp>
        <p:nvSpPr>
          <p:cNvPr id="6" name="Slide Number Placeholder 5">
            <a:extLst>
              <a:ext uri="{FF2B5EF4-FFF2-40B4-BE49-F238E27FC236}">
                <a16:creationId xmlns:a16="http://schemas.microsoft.com/office/drawing/2014/main" id="{543745DB-92C5-4E3C-ADD5-0807308CDADB}"/>
              </a:ext>
            </a:extLst>
          </p:cNvPr>
          <p:cNvSpPr>
            <a:spLocks noGrp="1"/>
          </p:cNvSpPr>
          <p:nvPr>
            <p:ph type="sldNum" sz="quarter" idx="12"/>
          </p:nvPr>
        </p:nvSpPr>
        <p:spPr/>
        <p:txBody>
          <a:bodyPr/>
          <a:lstStyle/>
          <a:p>
            <a:fld id="{B0C37B6D-4EA5-4EB8-91C3-9F2D5E91E345}" type="slidenum">
              <a:rPr lang="en-US" smtClean="0"/>
              <a:t>‹#›</a:t>
            </a:fld>
            <a:endParaRPr lang="en-US" dirty="0"/>
          </a:p>
        </p:txBody>
      </p:sp>
    </p:spTree>
    <p:extLst>
      <p:ext uri="{BB962C8B-B14F-4D97-AF65-F5344CB8AC3E}">
        <p14:creationId xmlns:p14="http://schemas.microsoft.com/office/powerpoint/2010/main" val="28281511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4691375-25CA-4169-88B1-16CE149171E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4F5E49C-CA38-4FC1-81E6-1B77364D51B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F88DEA-CFBE-4602-ACF0-CAE94F7B2C4E}"/>
              </a:ext>
            </a:extLst>
          </p:cNvPr>
          <p:cNvSpPr>
            <a:spLocks noGrp="1"/>
          </p:cNvSpPr>
          <p:nvPr>
            <p:ph type="dt" sz="half" idx="10"/>
          </p:nvPr>
        </p:nvSpPr>
        <p:spPr/>
        <p:txBody>
          <a:bodyPr/>
          <a:lstStyle/>
          <a:p>
            <a:fld id="{6E447A58-EAAE-413A-93F8-37EE6618FBBC}" type="datetime1">
              <a:rPr lang="en-US" smtClean="0"/>
              <a:t>5/22/2023</a:t>
            </a:fld>
            <a:endParaRPr lang="en-US" dirty="0"/>
          </a:p>
        </p:txBody>
      </p:sp>
      <p:sp>
        <p:nvSpPr>
          <p:cNvPr id="5" name="Footer Placeholder 4">
            <a:extLst>
              <a:ext uri="{FF2B5EF4-FFF2-40B4-BE49-F238E27FC236}">
                <a16:creationId xmlns:a16="http://schemas.microsoft.com/office/drawing/2014/main" id="{736C6D3F-BF95-48E5-8BEA-D5CA2827A3DA}"/>
              </a:ext>
            </a:extLst>
          </p:cNvPr>
          <p:cNvSpPr>
            <a:spLocks noGrp="1"/>
          </p:cNvSpPr>
          <p:nvPr>
            <p:ph type="ftr" sz="quarter" idx="11"/>
          </p:nvPr>
        </p:nvSpPr>
        <p:spPr/>
        <p:txBody>
          <a:bodyPr/>
          <a:lstStyle/>
          <a:p>
            <a:r>
              <a:rPr lang="en-US" dirty="0"/>
              <a:t>https://www.burlingtonvt.gov/ (2019) </a:t>
            </a:r>
          </a:p>
        </p:txBody>
      </p:sp>
      <p:sp>
        <p:nvSpPr>
          <p:cNvPr id="6" name="Slide Number Placeholder 5">
            <a:extLst>
              <a:ext uri="{FF2B5EF4-FFF2-40B4-BE49-F238E27FC236}">
                <a16:creationId xmlns:a16="http://schemas.microsoft.com/office/drawing/2014/main" id="{BE27471B-297A-4FFD-960C-C74474EC2ADB}"/>
              </a:ext>
            </a:extLst>
          </p:cNvPr>
          <p:cNvSpPr>
            <a:spLocks noGrp="1"/>
          </p:cNvSpPr>
          <p:nvPr>
            <p:ph type="sldNum" sz="quarter" idx="12"/>
          </p:nvPr>
        </p:nvSpPr>
        <p:spPr/>
        <p:txBody>
          <a:bodyPr/>
          <a:lstStyle/>
          <a:p>
            <a:fld id="{B0C37B6D-4EA5-4EB8-91C3-9F2D5E91E345}" type="slidenum">
              <a:rPr lang="en-US" smtClean="0"/>
              <a:t>‹#›</a:t>
            </a:fld>
            <a:endParaRPr lang="en-US" dirty="0"/>
          </a:p>
        </p:txBody>
      </p:sp>
    </p:spTree>
    <p:extLst>
      <p:ext uri="{BB962C8B-B14F-4D97-AF65-F5344CB8AC3E}">
        <p14:creationId xmlns:p14="http://schemas.microsoft.com/office/powerpoint/2010/main" val="12449715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56B25-52FE-44C3-A8F6-C83D0F6EBA6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F1668D9-CAB4-4E75-ACAA-30C3AEB160F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F3B5FF-F8B2-4B44-A7DF-C1649B4362EC}"/>
              </a:ext>
            </a:extLst>
          </p:cNvPr>
          <p:cNvSpPr>
            <a:spLocks noGrp="1"/>
          </p:cNvSpPr>
          <p:nvPr>
            <p:ph type="dt" sz="half" idx="10"/>
          </p:nvPr>
        </p:nvSpPr>
        <p:spPr/>
        <p:txBody>
          <a:bodyPr/>
          <a:lstStyle/>
          <a:p>
            <a:fld id="{7869C919-FF7A-4679-B088-57FDE1CF77F1}" type="datetime1">
              <a:rPr lang="en-US" smtClean="0"/>
              <a:t>5/22/2023</a:t>
            </a:fld>
            <a:endParaRPr lang="en-US" dirty="0"/>
          </a:p>
        </p:txBody>
      </p:sp>
      <p:sp>
        <p:nvSpPr>
          <p:cNvPr id="5" name="Footer Placeholder 4">
            <a:extLst>
              <a:ext uri="{FF2B5EF4-FFF2-40B4-BE49-F238E27FC236}">
                <a16:creationId xmlns:a16="http://schemas.microsoft.com/office/drawing/2014/main" id="{748CEFA2-41D4-4A31-B87A-6067F766E214}"/>
              </a:ext>
            </a:extLst>
          </p:cNvPr>
          <p:cNvSpPr>
            <a:spLocks noGrp="1"/>
          </p:cNvSpPr>
          <p:nvPr>
            <p:ph type="ftr" sz="quarter" idx="11"/>
          </p:nvPr>
        </p:nvSpPr>
        <p:spPr/>
        <p:txBody>
          <a:bodyPr/>
          <a:lstStyle/>
          <a:p>
            <a:r>
              <a:rPr lang="en-US" dirty="0"/>
              <a:t>https://www.burlingtonvt.gov/ (2019) </a:t>
            </a:r>
          </a:p>
        </p:txBody>
      </p:sp>
      <p:sp>
        <p:nvSpPr>
          <p:cNvPr id="6" name="Slide Number Placeholder 5">
            <a:extLst>
              <a:ext uri="{FF2B5EF4-FFF2-40B4-BE49-F238E27FC236}">
                <a16:creationId xmlns:a16="http://schemas.microsoft.com/office/drawing/2014/main" id="{CA80A007-8E8E-44F9-A678-E62B0CE5A657}"/>
              </a:ext>
            </a:extLst>
          </p:cNvPr>
          <p:cNvSpPr>
            <a:spLocks noGrp="1"/>
          </p:cNvSpPr>
          <p:nvPr>
            <p:ph type="sldNum" sz="quarter" idx="12"/>
          </p:nvPr>
        </p:nvSpPr>
        <p:spPr/>
        <p:txBody>
          <a:bodyPr/>
          <a:lstStyle/>
          <a:p>
            <a:fld id="{B0C37B6D-4EA5-4EB8-91C3-9F2D5E91E345}" type="slidenum">
              <a:rPr lang="en-US" smtClean="0"/>
              <a:t>‹#›</a:t>
            </a:fld>
            <a:endParaRPr lang="en-US" dirty="0"/>
          </a:p>
        </p:txBody>
      </p:sp>
    </p:spTree>
    <p:extLst>
      <p:ext uri="{BB962C8B-B14F-4D97-AF65-F5344CB8AC3E}">
        <p14:creationId xmlns:p14="http://schemas.microsoft.com/office/powerpoint/2010/main" val="1963829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D0FDD4-9765-40A7-B024-D3A51C5C9AB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87AE54E-B86B-4F75-9E27-5FD212E82A3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81EF3B8-F0E0-49CF-B86F-EC5B21B148F5}"/>
              </a:ext>
            </a:extLst>
          </p:cNvPr>
          <p:cNvSpPr>
            <a:spLocks noGrp="1"/>
          </p:cNvSpPr>
          <p:nvPr>
            <p:ph type="dt" sz="half" idx="10"/>
          </p:nvPr>
        </p:nvSpPr>
        <p:spPr/>
        <p:txBody>
          <a:bodyPr/>
          <a:lstStyle/>
          <a:p>
            <a:fld id="{F0587921-F7EC-45F8-9829-A815FB72FC8F}" type="datetime1">
              <a:rPr lang="en-US" smtClean="0"/>
              <a:t>5/22/2023</a:t>
            </a:fld>
            <a:endParaRPr lang="en-US" dirty="0"/>
          </a:p>
        </p:txBody>
      </p:sp>
      <p:sp>
        <p:nvSpPr>
          <p:cNvPr id="5" name="Footer Placeholder 4">
            <a:extLst>
              <a:ext uri="{FF2B5EF4-FFF2-40B4-BE49-F238E27FC236}">
                <a16:creationId xmlns:a16="http://schemas.microsoft.com/office/drawing/2014/main" id="{57E06B2C-1256-420E-B008-9C38DE606C9C}"/>
              </a:ext>
            </a:extLst>
          </p:cNvPr>
          <p:cNvSpPr>
            <a:spLocks noGrp="1"/>
          </p:cNvSpPr>
          <p:nvPr>
            <p:ph type="ftr" sz="quarter" idx="11"/>
          </p:nvPr>
        </p:nvSpPr>
        <p:spPr/>
        <p:txBody>
          <a:bodyPr/>
          <a:lstStyle/>
          <a:p>
            <a:r>
              <a:rPr lang="en-US" dirty="0"/>
              <a:t>https://www.burlingtonvt.gov/ (2019) </a:t>
            </a:r>
          </a:p>
        </p:txBody>
      </p:sp>
      <p:sp>
        <p:nvSpPr>
          <p:cNvPr id="6" name="Slide Number Placeholder 5">
            <a:extLst>
              <a:ext uri="{FF2B5EF4-FFF2-40B4-BE49-F238E27FC236}">
                <a16:creationId xmlns:a16="http://schemas.microsoft.com/office/drawing/2014/main" id="{A8807C73-29B8-4978-AC55-A2E20C8943C5}"/>
              </a:ext>
            </a:extLst>
          </p:cNvPr>
          <p:cNvSpPr>
            <a:spLocks noGrp="1"/>
          </p:cNvSpPr>
          <p:nvPr>
            <p:ph type="sldNum" sz="quarter" idx="12"/>
          </p:nvPr>
        </p:nvSpPr>
        <p:spPr/>
        <p:txBody>
          <a:bodyPr/>
          <a:lstStyle/>
          <a:p>
            <a:fld id="{B0C37B6D-4EA5-4EB8-91C3-9F2D5E91E345}" type="slidenum">
              <a:rPr lang="en-US" smtClean="0"/>
              <a:t>‹#›</a:t>
            </a:fld>
            <a:endParaRPr lang="en-US" dirty="0"/>
          </a:p>
        </p:txBody>
      </p:sp>
    </p:spTree>
    <p:extLst>
      <p:ext uri="{BB962C8B-B14F-4D97-AF65-F5344CB8AC3E}">
        <p14:creationId xmlns:p14="http://schemas.microsoft.com/office/powerpoint/2010/main" val="24760955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EC4C6D-DFA5-4840-B972-A6A5E58D3F8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85854F7-9995-4325-98CF-234F3D7BFD2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0911A0D-537E-4C90-93EE-CF68FAD4818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0D6CF25-145E-43DE-A6C5-38E2D24C64EE}"/>
              </a:ext>
            </a:extLst>
          </p:cNvPr>
          <p:cNvSpPr>
            <a:spLocks noGrp="1"/>
          </p:cNvSpPr>
          <p:nvPr>
            <p:ph type="dt" sz="half" idx="10"/>
          </p:nvPr>
        </p:nvSpPr>
        <p:spPr/>
        <p:txBody>
          <a:bodyPr/>
          <a:lstStyle/>
          <a:p>
            <a:fld id="{F28313BF-39D1-4547-911D-426178D0E807}" type="datetime1">
              <a:rPr lang="en-US" smtClean="0"/>
              <a:t>5/22/2023</a:t>
            </a:fld>
            <a:endParaRPr lang="en-US" dirty="0"/>
          </a:p>
        </p:txBody>
      </p:sp>
      <p:sp>
        <p:nvSpPr>
          <p:cNvPr id="6" name="Footer Placeholder 5">
            <a:extLst>
              <a:ext uri="{FF2B5EF4-FFF2-40B4-BE49-F238E27FC236}">
                <a16:creationId xmlns:a16="http://schemas.microsoft.com/office/drawing/2014/main" id="{3AD58DED-1FAD-4E99-8884-BE772D0BC7E3}"/>
              </a:ext>
            </a:extLst>
          </p:cNvPr>
          <p:cNvSpPr>
            <a:spLocks noGrp="1"/>
          </p:cNvSpPr>
          <p:nvPr>
            <p:ph type="ftr" sz="quarter" idx="11"/>
          </p:nvPr>
        </p:nvSpPr>
        <p:spPr/>
        <p:txBody>
          <a:bodyPr/>
          <a:lstStyle/>
          <a:p>
            <a:r>
              <a:rPr lang="en-US" dirty="0"/>
              <a:t>https://www.burlingtonvt.gov/ (2019) </a:t>
            </a:r>
          </a:p>
        </p:txBody>
      </p:sp>
      <p:sp>
        <p:nvSpPr>
          <p:cNvPr id="7" name="Slide Number Placeholder 6">
            <a:extLst>
              <a:ext uri="{FF2B5EF4-FFF2-40B4-BE49-F238E27FC236}">
                <a16:creationId xmlns:a16="http://schemas.microsoft.com/office/drawing/2014/main" id="{4C0D8C8C-BAE0-4014-A4D3-F11BEF7F92CD}"/>
              </a:ext>
            </a:extLst>
          </p:cNvPr>
          <p:cNvSpPr>
            <a:spLocks noGrp="1"/>
          </p:cNvSpPr>
          <p:nvPr>
            <p:ph type="sldNum" sz="quarter" idx="12"/>
          </p:nvPr>
        </p:nvSpPr>
        <p:spPr/>
        <p:txBody>
          <a:bodyPr/>
          <a:lstStyle/>
          <a:p>
            <a:fld id="{B0C37B6D-4EA5-4EB8-91C3-9F2D5E91E345}" type="slidenum">
              <a:rPr lang="en-US" smtClean="0"/>
              <a:t>‹#›</a:t>
            </a:fld>
            <a:endParaRPr lang="en-US" dirty="0"/>
          </a:p>
        </p:txBody>
      </p:sp>
    </p:spTree>
    <p:extLst>
      <p:ext uri="{BB962C8B-B14F-4D97-AF65-F5344CB8AC3E}">
        <p14:creationId xmlns:p14="http://schemas.microsoft.com/office/powerpoint/2010/main" val="7285217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12EDA5-6C2E-4516-8641-0410FA8BF2B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79E7C58-B04A-4829-8594-AC2BB75485B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98C9364-9D18-40FE-8809-18876FD3BA5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84AD733-E3E5-43BE-B1F1-56181FC0670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3C3BB8D-5BDE-452B-B9F9-20B405149FC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1E11B96-98EB-434F-838F-7CE985AEAF71}"/>
              </a:ext>
            </a:extLst>
          </p:cNvPr>
          <p:cNvSpPr>
            <a:spLocks noGrp="1"/>
          </p:cNvSpPr>
          <p:nvPr>
            <p:ph type="dt" sz="half" idx="10"/>
          </p:nvPr>
        </p:nvSpPr>
        <p:spPr/>
        <p:txBody>
          <a:bodyPr/>
          <a:lstStyle/>
          <a:p>
            <a:fld id="{2A656AC3-B704-4F22-8C59-53876E7C3A6D}" type="datetime1">
              <a:rPr lang="en-US" smtClean="0"/>
              <a:t>5/22/2023</a:t>
            </a:fld>
            <a:endParaRPr lang="en-US" dirty="0"/>
          </a:p>
        </p:txBody>
      </p:sp>
      <p:sp>
        <p:nvSpPr>
          <p:cNvPr id="8" name="Footer Placeholder 7">
            <a:extLst>
              <a:ext uri="{FF2B5EF4-FFF2-40B4-BE49-F238E27FC236}">
                <a16:creationId xmlns:a16="http://schemas.microsoft.com/office/drawing/2014/main" id="{EC7BFE71-B551-4814-869A-A6756041E637}"/>
              </a:ext>
            </a:extLst>
          </p:cNvPr>
          <p:cNvSpPr>
            <a:spLocks noGrp="1"/>
          </p:cNvSpPr>
          <p:nvPr>
            <p:ph type="ftr" sz="quarter" idx="11"/>
          </p:nvPr>
        </p:nvSpPr>
        <p:spPr/>
        <p:txBody>
          <a:bodyPr/>
          <a:lstStyle/>
          <a:p>
            <a:r>
              <a:rPr lang="en-US" dirty="0"/>
              <a:t>https://www.burlingtonvt.gov/ (2019) </a:t>
            </a:r>
          </a:p>
        </p:txBody>
      </p:sp>
      <p:sp>
        <p:nvSpPr>
          <p:cNvPr id="9" name="Slide Number Placeholder 8">
            <a:extLst>
              <a:ext uri="{FF2B5EF4-FFF2-40B4-BE49-F238E27FC236}">
                <a16:creationId xmlns:a16="http://schemas.microsoft.com/office/drawing/2014/main" id="{DEF64FAF-4F08-4C37-9E93-781A0CED98A3}"/>
              </a:ext>
            </a:extLst>
          </p:cNvPr>
          <p:cNvSpPr>
            <a:spLocks noGrp="1"/>
          </p:cNvSpPr>
          <p:nvPr>
            <p:ph type="sldNum" sz="quarter" idx="12"/>
          </p:nvPr>
        </p:nvSpPr>
        <p:spPr/>
        <p:txBody>
          <a:bodyPr/>
          <a:lstStyle/>
          <a:p>
            <a:fld id="{B0C37B6D-4EA5-4EB8-91C3-9F2D5E91E345}" type="slidenum">
              <a:rPr lang="en-US" smtClean="0"/>
              <a:t>‹#›</a:t>
            </a:fld>
            <a:endParaRPr lang="en-US" dirty="0"/>
          </a:p>
        </p:txBody>
      </p:sp>
    </p:spTree>
    <p:extLst>
      <p:ext uri="{BB962C8B-B14F-4D97-AF65-F5344CB8AC3E}">
        <p14:creationId xmlns:p14="http://schemas.microsoft.com/office/powerpoint/2010/main" val="32825072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43A0C5-A129-4710-BB7A-1A5AEC58E36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8B156D3-5417-4F3D-B0F1-98108FE569B3}"/>
              </a:ext>
            </a:extLst>
          </p:cNvPr>
          <p:cNvSpPr>
            <a:spLocks noGrp="1"/>
          </p:cNvSpPr>
          <p:nvPr>
            <p:ph type="dt" sz="half" idx="10"/>
          </p:nvPr>
        </p:nvSpPr>
        <p:spPr/>
        <p:txBody>
          <a:bodyPr/>
          <a:lstStyle/>
          <a:p>
            <a:fld id="{4399848B-028F-4A2C-A205-609DD396C0AE}" type="datetime1">
              <a:rPr lang="en-US" smtClean="0"/>
              <a:t>5/22/2023</a:t>
            </a:fld>
            <a:endParaRPr lang="en-US" dirty="0"/>
          </a:p>
        </p:txBody>
      </p:sp>
      <p:sp>
        <p:nvSpPr>
          <p:cNvPr id="4" name="Footer Placeholder 3">
            <a:extLst>
              <a:ext uri="{FF2B5EF4-FFF2-40B4-BE49-F238E27FC236}">
                <a16:creationId xmlns:a16="http://schemas.microsoft.com/office/drawing/2014/main" id="{AABE6AE2-6136-4D13-A3CC-A60D5A3DFC1E}"/>
              </a:ext>
            </a:extLst>
          </p:cNvPr>
          <p:cNvSpPr>
            <a:spLocks noGrp="1"/>
          </p:cNvSpPr>
          <p:nvPr>
            <p:ph type="ftr" sz="quarter" idx="11"/>
          </p:nvPr>
        </p:nvSpPr>
        <p:spPr/>
        <p:txBody>
          <a:bodyPr/>
          <a:lstStyle/>
          <a:p>
            <a:r>
              <a:rPr lang="en-US" dirty="0"/>
              <a:t>https://www.burlingtonvt.gov/ (2019) </a:t>
            </a:r>
          </a:p>
        </p:txBody>
      </p:sp>
      <p:sp>
        <p:nvSpPr>
          <p:cNvPr id="5" name="Slide Number Placeholder 4">
            <a:extLst>
              <a:ext uri="{FF2B5EF4-FFF2-40B4-BE49-F238E27FC236}">
                <a16:creationId xmlns:a16="http://schemas.microsoft.com/office/drawing/2014/main" id="{8A72F492-184D-4B5D-AA17-94EEDF434E81}"/>
              </a:ext>
            </a:extLst>
          </p:cNvPr>
          <p:cNvSpPr>
            <a:spLocks noGrp="1"/>
          </p:cNvSpPr>
          <p:nvPr>
            <p:ph type="sldNum" sz="quarter" idx="12"/>
          </p:nvPr>
        </p:nvSpPr>
        <p:spPr/>
        <p:txBody>
          <a:bodyPr/>
          <a:lstStyle/>
          <a:p>
            <a:fld id="{B0C37B6D-4EA5-4EB8-91C3-9F2D5E91E345}" type="slidenum">
              <a:rPr lang="en-US" smtClean="0"/>
              <a:t>‹#›</a:t>
            </a:fld>
            <a:endParaRPr lang="en-US" dirty="0"/>
          </a:p>
        </p:txBody>
      </p:sp>
    </p:spTree>
    <p:extLst>
      <p:ext uri="{BB962C8B-B14F-4D97-AF65-F5344CB8AC3E}">
        <p14:creationId xmlns:p14="http://schemas.microsoft.com/office/powerpoint/2010/main" val="29403987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B4CD65C-DCAB-4FB3-935A-E332FD68CC65}"/>
              </a:ext>
            </a:extLst>
          </p:cNvPr>
          <p:cNvSpPr>
            <a:spLocks noGrp="1"/>
          </p:cNvSpPr>
          <p:nvPr>
            <p:ph type="dt" sz="half" idx="10"/>
          </p:nvPr>
        </p:nvSpPr>
        <p:spPr/>
        <p:txBody>
          <a:bodyPr/>
          <a:lstStyle/>
          <a:p>
            <a:fld id="{CC4932DE-3D45-4E2D-BA09-6BFD5890FE42}" type="datetime1">
              <a:rPr lang="en-US" smtClean="0"/>
              <a:t>5/22/2023</a:t>
            </a:fld>
            <a:endParaRPr lang="en-US" dirty="0"/>
          </a:p>
        </p:txBody>
      </p:sp>
      <p:sp>
        <p:nvSpPr>
          <p:cNvPr id="3" name="Footer Placeholder 2">
            <a:extLst>
              <a:ext uri="{FF2B5EF4-FFF2-40B4-BE49-F238E27FC236}">
                <a16:creationId xmlns:a16="http://schemas.microsoft.com/office/drawing/2014/main" id="{A4B82295-B248-4D5A-9084-974688465ED5}"/>
              </a:ext>
            </a:extLst>
          </p:cNvPr>
          <p:cNvSpPr>
            <a:spLocks noGrp="1"/>
          </p:cNvSpPr>
          <p:nvPr>
            <p:ph type="ftr" sz="quarter" idx="11"/>
          </p:nvPr>
        </p:nvSpPr>
        <p:spPr/>
        <p:txBody>
          <a:bodyPr/>
          <a:lstStyle/>
          <a:p>
            <a:r>
              <a:rPr lang="en-US" dirty="0"/>
              <a:t>https://www.burlingtonvt.gov/ (2019) </a:t>
            </a:r>
          </a:p>
        </p:txBody>
      </p:sp>
      <p:sp>
        <p:nvSpPr>
          <p:cNvPr id="4" name="Slide Number Placeholder 3">
            <a:extLst>
              <a:ext uri="{FF2B5EF4-FFF2-40B4-BE49-F238E27FC236}">
                <a16:creationId xmlns:a16="http://schemas.microsoft.com/office/drawing/2014/main" id="{5ACCD6D2-9C63-40CA-A8A8-8FE6A77CA200}"/>
              </a:ext>
            </a:extLst>
          </p:cNvPr>
          <p:cNvSpPr>
            <a:spLocks noGrp="1"/>
          </p:cNvSpPr>
          <p:nvPr>
            <p:ph type="sldNum" sz="quarter" idx="12"/>
          </p:nvPr>
        </p:nvSpPr>
        <p:spPr/>
        <p:txBody>
          <a:bodyPr/>
          <a:lstStyle/>
          <a:p>
            <a:fld id="{B0C37B6D-4EA5-4EB8-91C3-9F2D5E91E345}" type="slidenum">
              <a:rPr lang="en-US" smtClean="0"/>
              <a:t>‹#›</a:t>
            </a:fld>
            <a:endParaRPr lang="en-US" dirty="0"/>
          </a:p>
        </p:txBody>
      </p:sp>
    </p:spTree>
    <p:extLst>
      <p:ext uri="{BB962C8B-B14F-4D97-AF65-F5344CB8AC3E}">
        <p14:creationId xmlns:p14="http://schemas.microsoft.com/office/powerpoint/2010/main" val="23010578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D4332-DFF5-41D2-8BE2-716943CDDB5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4059274-6695-4E9F-BD28-DF33BB233C8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B6C7B97-4ED8-4174-AD0C-C4971C6A4F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0C21678-6EFB-42B4-BBE9-A3C74A221DA5}"/>
              </a:ext>
            </a:extLst>
          </p:cNvPr>
          <p:cNvSpPr>
            <a:spLocks noGrp="1"/>
          </p:cNvSpPr>
          <p:nvPr>
            <p:ph type="dt" sz="half" idx="10"/>
          </p:nvPr>
        </p:nvSpPr>
        <p:spPr/>
        <p:txBody>
          <a:bodyPr/>
          <a:lstStyle/>
          <a:p>
            <a:fld id="{80E0C9F8-1544-4677-897F-2B9A42546AA9}" type="datetime1">
              <a:rPr lang="en-US" smtClean="0"/>
              <a:t>5/22/2023</a:t>
            </a:fld>
            <a:endParaRPr lang="en-US" dirty="0"/>
          </a:p>
        </p:txBody>
      </p:sp>
      <p:sp>
        <p:nvSpPr>
          <p:cNvPr id="6" name="Footer Placeholder 5">
            <a:extLst>
              <a:ext uri="{FF2B5EF4-FFF2-40B4-BE49-F238E27FC236}">
                <a16:creationId xmlns:a16="http://schemas.microsoft.com/office/drawing/2014/main" id="{1999A153-8FFA-4CCF-A442-84C9D49395A2}"/>
              </a:ext>
            </a:extLst>
          </p:cNvPr>
          <p:cNvSpPr>
            <a:spLocks noGrp="1"/>
          </p:cNvSpPr>
          <p:nvPr>
            <p:ph type="ftr" sz="quarter" idx="11"/>
          </p:nvPr>
        </p:nvSpPr>
        <p:spPr/>
        <p:txBody>
          <a:bodyPr/>
          <a:lstStyle/>
          <a:p>
            <a:r>
              <a:rPr lang="en-US" dirty="0"/>
              <a:t>https://www.burlingtonvt.gov/ (2019) </a:t>
            </a:r>
          </a:p>
        </p:txBody>
      </p:sp>
      <p:sp>
        <p:nvSpPr>
          <p:cNvPr id="7" name="Slide Number Placeholder 6">
            <a:extLst>
              <a:ext uri="{FF2B5EF4-FFF2-40B4-BE49-F238E27FC236}">
                <a16:creationId xmlns:a16="http://schemas.microsoft.com/office/drawing/2014/main" id="{990D3D0E-252A-448A-A153-5B6076AC081C}"/>
              </a:ext>
            </a:extLst>
          </p:cNvPr>
          <p:cNvSpPr>
            <a:spLocks noGrp="1"/>
          </p:cNvSpPr>
          <p:nvPr>
            <p:ph type="sldNum" sz="quarter" idx="12"/>
          </p:nvPr>
        </p:nvSpPr>
        <p:spPr/>
        <p:txBody>
          <a:bodyPr/>
          <a:lstStyle/>
          <a:p>
            <a:fld id="{B0C37B6D-4EA5-4EB8-91C3-9F2D5E91E345}" type="slidenum">
              <a:rPr lang="en-US" smtClean="0"/>
              <a:t>‹#›</a:t>
            </a:fld>
            <a:endParaRPr lang="en-US" dirty="0"/>
          </a:p>
        </p:txBody>
      </p:sp>
    </p:spTree>
    <p:extLst>
      <p:ext uri="{BB962C8B-B14F-4D97-AF65-F5344CB8AC3E}">
        <p14:creationId xmlns:p14="http://schemas.microsoft.com/office/powerpoint/2010/main" val="1333467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DCC07D-9EFB-4D7B-AA5A-6FFCEE115A4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E18ED4E-679D-48D2-9EB3-517BAF79A79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08A205EF-D6F5-4A84-A803-09FA8EDB8D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9C5325-65C2-4080-B2AC-FFD030901281}"/>
              </a:ext>
            </a:extLst>
          </p:cNvPr>
          <p:cNvSpPr>
            <a:spLocks noGrp="1"/>
          </p:cNvSpPr>
          <p:nvPr>
            <p:ph type="dt" sz="half" idx="10"/>
          </p:nvPr>
        </p:nvSpPr>
        <p:spPr/>
        <p:txBody>
          <a:bodyPr/>
          <a:lstStyle/>
          <a:p>
            <a:fld id="{DAF857C2-5BC7-410D-96E4-0770B10DD391}" type="datetime1">
              <a:rPr lang="en-US" smtClean="0"/>
              <a:t>5/22/2023</a:t>
            </a:fld>
            <a:endParaRPr lang="en-US" dirty="0"/>
          </a:p>
        </p:txBody>
      </p:sp>
      <p:sp>
        <p:nvSpPr>
          <p:cNvPr id="6" name="Footer Placeholder 5">
            <a:extLst>
              <a:ext uri="{FF2B5EF4-FFF2-40B4-BE49-F238E27FC236}">
                <a16:creationId xmlns:a16="http://schemas.microsoft.com/office/drawing/2014/main" id="{5F5420DE-6D6B-4594-AA85-D6F4FC1B6627}"/>
              </a:ext>
            </a:extLst>
          </p:cNvPr>
          <p:cNvSpPr>
            <a:spLocks noGrp="1"/>
          </p:cNvSpPr>
          <p:nvPr>
            <p:ph type="ftr" sz="quarter" idx="11"/>
          </p:nvPr>
        </p:nvSpPr>
        <p:spPr/>
        <p:txBody>
          <a:bodyPr/>
          <a:lstStyle/>
          <a:p>
            <a:r>
              <a:rPr lang="en-US" dirty="0"/>
              <a:t>https://www.burlingtonvt.gov/ (2019) </a:t>
            </a:r>
          </a:p>
        </p:txBody>
      </p:sp>
      <p:sp>
        <p:nvSpPr>
          <p:cNvPr id="7" name="Slide Number Placeholder 6">
            <a:extLst>
              <a:ext uri="{FF2B5EF4-FFF2-40B4-BE49-F238E27FC236}">
                <a16:creationId xmlns:a16="http://schemas.microsoft.com/office/drawing/2014/main" id="{BE2D4F12-9BBB-49D5-9BA5-7D9753339B8C}"/>
              </a:ext>
            </a:extLst>
          </p:cNvPr>
          <p:cNvSpPr>
            <a:spLocks noGrp="1"/>
          </p:cNvSpPr>
          <p:nvPr>
            <p:ph type="sldNum" sz="quarter" idx="12"/>
          </p:nvPr>
        </p:nvSpPr>
        <p:spPr/>
        <p:txBody>
          <a:bodyPr/>
          <a:lstStyle/>
          <a:p>
            <a:fld id="{B0C37B6D-4EA5-4EB8-91C3-9F2D5E91E345}" type="slidenum">
              <a:rPr lang="en-US" smtClean="0"/>
              <a:t>‹#›</a:t>
            </a:fld>
            <a:endParaRPr lang="en-US" dirty="0"/>
          </a:p>
        </p:txBody>
      </p:sp>
    </p:spTree>
    <p:extLst>
      <p:ext uri="{BB962C8B-B14F-4D97-AF65-F5344CB8AC3E}">
        <p14:creationId xmlns:p14="http://schemas.microsoft.com/office/powerpoint/2010/main" val="31784924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0A917D1-0914-4BD2-8FFE-DEB35CD885E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32CF206-BA0E-4239-9A87-BA0DC18DF44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7854190-2773-4A90-BB56-BDF2FB38724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00C193-F0F9-449E-BC04-FD9C11E79C6D}" type="datetime1">
              <a:rPr lang="en-US" smtClean="0"/>
              <a:t>5/22/2023</a:t>
            </a:fld>
            <a:endParaRPr lang="en-US" dirty="0"/>
          </a:p>
        </p:txBody>
      </p:sp>
      <p:sp>
        <p:nvSpPr>
          <p:cNvPr id="5" name="Footer Placeholder 4">
            <a:extLst>
              <a:ext uri="{FF2B5EF4-FFF2-40B4-BE49-F238E27FC236}">
                <a16:creationId xmlns:a16="http://schemas.microsoft.com/office/drawing/2014/main" id="{F868DEE8-3A46-4AB7-BABC-84A93CF71E3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https://www.burlingtonvt.gov/ (2019) </a:t>
            </a:r>
          </a:p>
        </p:txBody>
      </p:sp>
      <p:sp>
        <p:nvSpPr>
          <p:cNvPr id="6" name="Slide Number Placeholder 5">
            <a:extLst>
              <a:ext uri="{FF2B5EF4-FFF2-40B4-BE49-F238E27FC236}">
                <a16:creationId xmlns:a16="http://schemas.microsoft.com/office/drawing/2014/main" id="{FDEA0995-41C7-4B8D-A988-60CF35A25DE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C37B6D-4EA5-4EB8-91C3-9F2D5E91E345}" type="slidenum">
              <a:rPr lang="en-US" smtClean="0"/>
              <a:t>‹#›</a:t>
            </a:fld>
            <a:endParaRPr lang="en-US" dirty="0"/>
          </a:p>
        </p:txBody>
      </p:sp>
    </p:spTree>
    <p:extLst>
      <p:ext uri="{BB962C8B-B14F-4D97-AF65-F5344CB8AC3E}">
        <p14:creationId xmlns:p14="http://schemas.microsoft.com/office/powerpoint/2010/main" val="1681956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www.burlingtonvt.gov/Police/Key-Department-Directives"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stretch>
            <a:fillRect/>
          </a:stretch>
        </p:blipFill>
        <p:spPr>
          <a:xfrm>
            <a:off x="9876312" y="4429919"/>
            <a:ext cx="2076740" cy="1848108"/>
          </a:xfrm>
          <a:prstGeom prst="rect">
            <a:avLst/>
          </a:prstGeom>
        </p:spPr>
      </p:pic>
      <p:sp>
        <p:nvSpPr>
          <p:cNvPr id="12" name="Title 1"/>
          <p:cNvSpPr>
            <a:spLocks noGrp="1"/>
          </p:cNvSpPr>
          <p:nvPr>
            <p:ph type="ctrTitle"/>
          </p:nvPr>
        </p:nvSpPr>
        <p:spPr>
          <a:xfrm>
            <a:off x="892258" y="1950719"/>
            <a:ext cx="8984054" cy="1832019"/>
          </a:xfrm>
        </p:spPr>
        <p:txBody>
          <a:bodyPr>
            <a:normAutofit fontScale="90000"/>
          </a:bodyPr>
          <a:lstStyle/>
          <a:p>
            <a:pPr algn="l"/>
            <a:r>
              <a:rPr lang="en-US" dirty="0" smtClean="0">
                <a:solidFill>
                  <a:srgbClr val="002060"/>
                </a:solidFill>
              </a:rPr>
              <a:t> </a:t>
            </a:r>
            <a:br>
              <a:rPr lang="en-US" dirty="0" smtClean="0">
                <a:solidFill>
                  <a:srgbClr val="002060"/>
                </a:solidFill>
              </a:rPr>
            </a:br>
            <a:r>
              <a:rPr lang="en-US" dirty="0">
                <a:solidFill>
                  <a:srgbClr val="002060"/>
                </a:solidFill>
              </a:rPr>
              <a:t/>
            </a:r>
            <a:br>
              <a:rPr lang="en-US" dirty="0">
                <a:solidFill>
                  <a:srgbClr val="002060"/>
                </a:solidFill>
              </a:rPr>
            </a:br>
            <a:r>
              <a:rPr lang="en-US" dirty="0" smtClean="0">
                <a:solidFill>
                  <a:srgbClr val="002060"/>
                </a:solidFill>
              </a:rPr>
              <a:t/>
            </a:r>
            <a:br>
              <a:rPr lang="en-US" dirty="0" smtClean="0">
                <a:solidFill>
                  <a:srgbClr val="002060"/>
                </a:solidFill>
              </a:rPr>
            </a:br>
            <a:r>
              <a:rPr lang="en-US" dirty="0">
                <a:solidFill>
                  <a:srgbClr val="002060"/>
                </a:solidFill>
              </a:rPr>
              <a:t/>
            </a:r>
            <a:br>
              <a:rPr lang="en-US" dirty="0">
                <a:solidFill>
                  <a:srgbClr val="002060"/>
                </a:solidFill>
              </a:rPr>
            </a:br>
            <a:r>
              <a:rPr lang="en-US" b="1" dirty="0" smtClean="0">
                <a:solidFill>
                  <a:srgbClr val="002060"/>
                </a:solidFill>
              </a:rPr>
              <a:t>Disciplin</a:t>
            </a:r>
            <a:r>
              <a:rPr lang="en-US" b="1" dirty="0" smtClean="0">
                <a:solidFill>
                  <a:srgbClr val="002060"/>
                </a:solidFill>
              </a:rPr>
              <a:t>e- City of Burlington  </a:t>
            </a:r>
            <a:endParaRPr lang="en-US" sz="3100" b="1" dirty="0">
              <a:solidFill>
                <a:srgbClr val="002060"/>
              </a:solidFill>
            </a:endParaRPr>
          </a:p>
        </p:txBody>
      </p:sp>
    </p:spTree>
    <p:extLst>
      <p:ext uri="{BB962C8B-B14F-4D97-AF65-F5344CB8AC3E}">
        <p14:creationId xmlns:p14="http://schemas.microsoft.com/office/powerpoint/2010/main" val="38881141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838200" y="365125"/>
            <a:ext cx="10515600" cy="74739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smtClean="0"/>
              <a:t>Grievances </a:t>
            </a:r>
            <a:endParaRPr lang="en-US" b="1" dirty="0"/>
          </a:p>
        </p:txBody>
      </p:sp>
      <p:sp>
        <p:nvSpPr>
          <p:cNvPr id="2" name="Rectangle 1"/>
          <p:cNvSpPr/>
          <p:nvPr/>
        </p:nvSpPr>
        <p:spPr>
          <a:xfrm>
            <a:off x="655320" y="1325880"/>
            <a:ext cx="11079480" cy="5632311"/>
          </a:xfrm>
          <a:prstGeom prst="rect">
            <a:avLst/>
          </a:prstGeom>
        </p:spPr>
        <p:txBody>
          <a:bodyPr wrap="square">
            <a:spAutoFit/>
          </a:bodyPr>
          <a:lstStyle/>
          <a:p>
            <a:r>
              <a:rPr lang="en-US" sz="2400" dirty="0" smtClean="0"/>
              <a:t>A grievance is sustained when an article of any contract is perceived by an employee as a contract violation. For example, a step one grievance is sent to a supervisor or manager due to a scheduling issue that involves seniority. </a:t>
            </a:r>
          </a:p>
          <a:p>
            <a:endParaRPr lang="en-US" sz="2400" dirty="0"/>
          </a:p>
          <a:p>
            <a:r>
              <a:rPr lang="en-US" sz="2400" dirty="0" smtClean="0"/>
              <a:t>If the grievance cannot be resolved at Step 1, it moves to a Step 2 grievance which works differently depending on union affiliation. </a:t>
            </a:r>
          </a:p>
          <a:p>
            <a:endParaRPr lang="en-US" sz="2400" dirty="0"/>
          </a:p>
          <a:p>
            <a:r>
              <a:rPr lang="en-US" sz="2400" dirty="0" smtClean="0"/>
              <a:t>AFSCME- IBEW: HR Director or HR Policy Committee</a:t>
            </a:r>
          </a:p>
          <a:p>
            <a:r>
              <a:rPr lang="en-US" sz="2400" dirty="0" smtClean="0"/>
              <a:t>BPOA: Police Commission </a:t>
            </a:r>
          </a:p>
          <a:p>
            <a:r>
              <a:rPr lang="en-US" sz="2400" dirty="0" smtClean="0"/>
              <a:t>BFFA: Fire Commission</a:t>
            </a:r>
          </a:p>
          <a:p>
            <a:endParaRPr lang="en-US" sz="2400" dirty="0"/>
          </a:p>
          <a:p>
            <a:r>
              <a:rPr lang="en-US" sz="2400" dirty="0" smtClean="0"/>
              <a:t>A step 2 grievance is not necessarily a high-level infraction- it is a disagreement on the CBA.  If the grievance cannot be resolved at Step 2, which is rare, the issue could go to arbitration. </a:t>
            </a:r>
          </a:p>
          <a:p>
            <a:endParaRPr lang="en-US" sz="2400" dirty="0"/>
          </a:p>
        </p:txBody>
      </p:sp>
    </p:spTree>
    <p:extLst>
      <p:ext uri="{BB962C8B-B14F-4D97-AF65-F5344CB8AC3E}">
        <p14:creationId xmlns:p14="http://schemas.microsoft.com/office/powerpoint/2010/main" val="18970683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838200" y="365125"/>
            <a:ext cx="10515600" cy="74739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smtClean="0"/>
              <a:t>Discipline Process- Grievance  </a:t>
            </a:r>
            <a:endParaRPr lang="en-US" b="1" dirty="0"/>
          </a:p>
        </p:txBody>
      </p:sp>
      <p:sp>
        <p:nvSpPr>
          <p:cNvPr id="2" name="Rectangle 1"/>
          <p:cNvSpPr/>
          <p:nvPr/>
        </p:nvSpPr>
        <p:spPr>
          <a:xfrm>
            <a:off x="655320" y="1325880"/>
            <a:ext cx="11079480" cy="3416320"/>
          </a:xfrm>
          <a:prstGeom prst="rect">
            <a:avLst/>
          </a:prstGeom>
        </p:spPr>
        <p:txBody>
          <a:bodyPr wrap="square">
            <a:spAutoFit/>
          </a:bodyPr>
          <a:lstStyle/>
          <a:p>
            <a:pPr marL="342900" indent="-342900">
              <a:buFont typeface="Arial" panose="020B0604020202020204" pitchFamily="34" charset="0"/>
              <a:buChar char="•"/>
            </a:pPr>
            <a:r>
              <a:rPr lang="en-US" sz="2400" dirty="0" smtClean="0"/>
              <a:t>All employees Union and Non-union are entitled to a pre-termination hearing. If union, this is often referred to as a </a:t>
            </a:r>
            <a:r>
              <a:rPr lang="en-US" sz="2400" dirty="0" err="1" smtClean="0"/>
              <a:t>Loudermill</a:t>
            </a:r>
            <a:r>
              <a:rPr lang="en-US" sz="2400" dirty="0" smtClean="0"/>
              <a:t> hearing which is </a:t>
            </a:r>
            <a:r>
              <a:rPr lang="en-US" sz="2400" dirty="0"/>
              <a:t>part of the "due process" requirement that must be provided to a public employee prior to removing or impacting the employment </a:t>
            </a:r>
            <a:r>
              <a:rPr lang="en-US" sz="2400" dirty="0" smtClean="0"/>
              <a:t>property right. In such a hearing the employee has a chance to provide additional details prior to termination. </a:t>
            </a:r>
          </a:p>
          <a:p>
            <a:endParaRPr lang="en-US" sz="2400" dirty="0"/>
          </a:p>
          <a:p>
            <a:pPr marL="342900" indent="-342900">
              <a:buFont typeface="Arial" panose="020B0604020202020204" pitchFamily="34" charset="0"/>
              <a:buChar char="•"/>
            </a:pPr>
            <a:r>
              <a:rPr lang="en-US" sz="2400" dirty="0" smtClean="0"/>
              <a:t>If/ When an employee is involuntarily discharged (terminated), they have the right to appeal the decision per section 9.4-9.5 of the police manual. The appeal is heard by the Human Resource Policy Committee. </a:t>
            </a:r>
            <a:endParaRPr lang="en-US" sz="2400" dirty="0"/>
          </a:p>
        </p:txBody>
      </p:sp>
    </p:spTree>
    <p:extLst>
      <p:ext uri="{BB962C8B-B14F-4D97-AF65-F5344CB8AC3E}">
        <p14:creationId xmlns:p14="http://schemas.microsoft.com/office/powerpoint/2010/main" val="2790188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2026920" y="3002280"/>
            <a:ext cx="9326880" cy="225552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smtClean="0"/>
              <a:t>Questions?</a:t>
            </a:r>
            <a:endParaRPr lang="en-US" b="1" dirty="0"/>
          </a:p>
        </p:txBody>
      </p:sp>
    </p:spTree>
    <p:extLst>
      <p:ext uri="{BB962C8B-B14F-4D97-AF65-F5344CB8AC3E}">
        <p14:creationId xmlns:p14="http://schemas.microsoft.com/office/powerpoint/2010/main" val="10993350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Contracts, Policy and Directives</a:t>
            </a:r>
            <a:endParaRPr lang="en-US" dirty="0">
              <a:latin typeface="+mn-lt"/>
            </a:endParaRPr>
          </a:p>
        </p:txBody>
      </p:sp>
      <p:sp>
        <p:nvSpPr>
          <p:cNvPr id="3" name="Content Placeholder 2"/>
          <p:cNvSpPr>
            <a:spLocks noGrp="1"/>
          </p:cNvSpPr>
          <p:nvPr>
            <p:ph idx="1"/>
          </p:nvPr>
        </p:nvSpPr>
        <p:spPr/>
        <p:txBody>
          <a:bodyPr/>
          <a:lstStyle/>
          <a:p>
            <a:r>
              <a:rPr lang="en-US" dirty="0" smtClean="0"/>
              <a:t>The City has 4 contracts which include discipline clauses with its respective unions </a:t>
            </a:r>
          </a:p>
          <a:p>
            <a:r>
              <a:rPr lang="en-US" dirty="0" smtClean="0"/>
              <a:t>The Personnel Policy Manual applies to all City employees </a:t>
            </a:r>
          </a:p>
          <a:p>
            <a:r>
              <a:rPr lang="en-US" dirty="0" smtClean="0"/>
              <a:t>Department Directives are permitted and covered in the Policy Manual. </a:t>
            </a:r>
          </a:p>
          <a:p>
            <a:pPr lvl="1"/>
            <a:r>
              <a:rPr lang="en-US" dirty="0" smtClean="0"/>
              <a:t>The Burlington Police Department has </a:t>
            </a:r>
            <a:r>
              <a:rPr lang="en-US" dirty="0" smtClean="0">
                <a:hlinkClick r:id="rId3"/>
              </a:rPr>
              <a:t>29 Directives</a:t>
            </a:r>
            <a:r>
              <a:rPr lang="en-US" dirty="0" smtClean="0"/>
              <a:t>. Violations of any of these directives can result in disciplinary action. </a:t>
            </a:r>
            <a:endParaRPr lang="en-US" dirty="0"/>
          </a:p>
        </p:txBody>
      </p:sp>
      <p:sp>
        <p:nvSpPr>
          <p:cNvPr id="4" name="Footer Placeholder 3"/>
          <p:cNvSpPr>
            <a:spLocks noGrp="1"/>
          </p:cNvSpPr>
          <p:nvPr>
            <p:ph type="ftr" sz="quarter" idx="11"/>
          </p:nvPr>
        </p:nvSpPr>
        <p:spPr/>
        <p:txBody>
          <a:bodyPr/>
          <a:lstStyle/>
          <a:p>
            <a:r>
              <a:rPr lang="en-US" dirty="0" smtClean="0"/>
              <a:t>) </a:t>
            </a:r>
            <a:endParaRPr lang="en-US" dirty="0"/>
          </a:p>
        </p:txBody>
      </p:sp>
    </p:spTree>
    <p:extLst>
      <p:ext uri="{BB962C8B-B14F-4D97-AF65-F5344CB8AC3E}">
        <p14:creationId xmlns:p14="http://schemas.microsoft.com/office/powerpoint/2010/main" val="35849752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6280" y="199388"/>
            <a:ext cx="10515600" cy="1179195"/>
          </a:xfrm>
        </p:spPr>
        <p:txBody>
          <a:bodyPr/>
          <a:lstStyle/>
          <a:p>
            <a:r>
              <a:rPr lang="en-US" b="1" dirty="0" smtClean="0"/>
              <a:t>Comprehensive Personnel Policy Manual </a:t>
            </a:r>
            <a:r>
              <a:rPr lang="en-US" b="1" dirty="0" smtClean="0"/>
              <a:t> </a:t>
            </a:r>
            <a:endParaRPr lang="en-US" b="1" dirty="0"/>
          </a:p>
        </p:txBody>
      </p:sp>
      <p:sp>
        <p:nvSpPr>
          <p:cNvPr id="3" name="Content Placeholder 2"/>
          <p:cNvSpPr>
            <a:spLocks noGrp="1"/>
          </p:cNvSpPr>
          <p:nvPr>
            <p:ph idx="1"/>
          </p:nvPr>
        </p:nvSpPr>
        <p:spPr>
          <a:xfrm>
            <a:off x="838200" y="1378583"/>
            <a:ext cx="10515600" cy="5218429"/>
          </a:xfrm>
        </p:spPr>
        <p:txBody>
          <a:bodyPr/>
          <a:lstStyle/>
          <a:p>
            <a:pPr marL="0" indent="0">
              <a:buNone/>
            </a:pPr>
            <a:endParaRPr lang="en-US" sz="2600" dirty="0" smtClean="0"/>
          </a:p>
          <a:p>
            <a:r>
              <a:rPr lang="en-US" dirty="0" smtClean="0"/>
              <a:t>The policies contained in this manual apply to all City employees. </a:t>
            </a:r>
            <a:endParaRPr lang="en-US" dirty="0" smtClean="0"/>
          </a:p>
          <a:p>
            <a:pPr marL="914400" lvl="2" indent="0">
              <a:buNone/>
            </a:pPr>
            <a:endParaRPr lang="en-US" dirty="0" smtClean="0"/>
          </a:p>
          <a:p>
            <a:r>
              <a:rPr lang="en-US" dirty="0" smtClean="0"/>
              <a:t>Section 1.2 PURPOSE</a:t>
            </a:r>
          </a:p>
          <a:p>
            <a:endParaRPr lang="en-US" dirty="0" smtClean="0"/>
          </a:p>
          <a:p>
            <a:pPr lvl="1"/>
            <a:r>
              <a:rPr lang="en-US" dirty="0" smtClean="0"/>
              <a:t> </a:t>
            </a:r>
            <a:r>
              <a:rPr lang="en-US" dirty="0"/>
              <a:t>The purpose of this Personnel Policy Manual is to combine in one place the personnel policies and benefits applicable to City employees, with the exception of the School Department and those employees covered under a collective bargaining unit. If these policies conflict with any policy contained in the contracts of any bargaining unit recognized by the City, the contract shall supersede these policies for any member of that union.</a:t>
            </a:r>
            <a:endParaRPr lang="en-US" dirty="0"/>
          </a:p>
        </p:txBody>
      </p:sp>
    </p:spTree>
    <p:extLst>
      <p:ext uri="{BB962C8B-B14F-4D97-AF65-F5344CB8AC3E}">
        <p14:creationId xmlns:p14="http://schemas.microsoft.com/office/powerpoint/2010/main" val="18867309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21715"/>
          </a:xfrm>
        </p:spPr>
        <p:txBody>
          <a:bodyPr/>
          <a:lstStyle/>
          <a:p>
            <a:r>
              <a:rPr lang="en-US" b="1" dirty="0" smtClean="0"/>
              <a:t>City Policy Violations</a:t>
            </a:r>
            <a:endParaRPr lang="en-US" b="1" dirty="0"/>
          </a:p>
        </p:txBody>
      </p:sp>
      <p:sp>
        <p:nvSpPr>
          <p:cNvPr id="4" name="Footer Placeholder 3"/>
          <p:cNvSpPr>
            <a:spLocks noGrp="1"/>
          </p:cNvSpPr>
          <p:nvPr>
            <p:ph type="ftr" sz="quarter" idx="11"/>
          </p:nvPr>
        </p:nvSpPr>
        <p:spPr/>
        <p:txBody>
          <a:bodyPr/>
          <a:lstStyle/>
          <a:p>
            <a:r>
              <a:rPr lang="en-US" dirty="0" smtClean="0"/>
              <a:t>https://www.burlingtonvt.gov/ (2019) </a:t>
            </a:r>
            <a:endParaRPr lang="en-US" dirty="0"/>
          </a:p>
        </p:txBody>
      </p:sp>
      <p:sp>
        <p:nvSpPr>
          <p:cNvPr id="3" name="Content Placeholder 2"/>
          <p:cNvSpPr>
            <a:spLocks noGrp="1"/>
          </p:cNvSpPr>
          <p:nvPr>
            <p:ph idx="1"/>
          </p:nvPr>
        </p:nvSpPr>
        <p:spPr/>
        <p:txBody>
          <a:bodyPr/>
          <a:lstStyle/>
          <a:p>
            <a:r>
              <a:rPr lang="en-US" dirty="0" smtClean="0"/>
              <a:t>There are two primary sections in the Policy Manual that are used in the discipline of both union and non-union employees.</a:t>
            </a:r>
          </a:p>
          <a:p>
            <a:r>
              <a:rPr lang="en-US" dirty="0" smtClean="0"/>
              <a:t>Most prevalent is Section 8 which outlines the expectations around employee behavior and Section 12 which outline the policies pertinent to the use of City property. </a:t>
            </a:r>
          </a:p>
          <a:p>
            <a:r>
              <a:rPr lang="en-US" dirty="0" smtClean="0"/>
              <a:t>Any violation of policy can be grounds for progressive discipline. </a:t>
            </a:r>
            <a:endParaRPr lang="en-US" dirty="0"/>
          </a:p>
        </p:txBody>
      </p:sp>
    </p:spTree>
    <p:extLst>
      <p:ext uri="{BB962C8B-B14F-4D97-AF65-F5344CB8AC3E}">
        <p14:creationId xmlns:p14="http://schemas.microsoft.com/office/powerpoint/2010/main" val="40860045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Department Directives </a:t>
            </a:r>
            <a:endParaRPr lang="en-US" b="1" dirty="0"/>
          </a:p>
        </p:txBody>
      </p:sp>
      <p:sp>
        <p:nvSpPr>
          <p:cNvPr id="3" name="Content Placeholder 2"/>
          <p:cNvSpPr>
            <a:spLocks noGrp="1"/>
          </p:cNvSpPr>
          <p:nvPr>
            <p:ph idx="1"/>
          </p:nvPr>
        </p:nvSpPr>
        <p:spPr>
          <a:xfrm>
            <a:off x="838200" y="1513114"/>
            <a:ext cx="10515600" cy="4843236"/>
          </a:xfrm>
        </p:spPr>
        <p:txBody>
          <a:bodyPr>
            <a:normAutofit fontScale="70000" lnSpcReduction="20000"/>
          </a:bodyPr>
          <a:lstStyle/>
          <a:p>
            <a:r>
              <a:rPr lang="en-US" dirty="0"/>
              <a:t>1.3 DEPARTMENT DIRECTIVES</a:t>
            </a:r>
          </a:p>
          <a:p>
            <a:pPr marL="0" indent="0">
              <a:buNone/>
            </a:pPr>
            <a:endParaRPr lang="en-US" dirty="0" smtClean="0"/>
          </a:p>
          <a:p>
            <a:pPr marL="0" indent="0">
              <a:buNone/>
            </a:pPr>
            <a:r>
              <a:rPr lang="en-US" dirty="0" smtClean="0"/>
              <a:t>Departments </a:t>
            </a:r>
            <a:r>
              <a:rPr lang="en-US" dirty="0"/>
              <a:t>may develop their own "Department Directives" for the administration of</a:t>
            </a:r>
          </a:p>
          <a:p>
            <a:pPr marL="0" indent="0">
              <a:buNone/>
            </a:pPr>
            <a:r>
              <a:rPr lang="en-US" dirty="0"/>
              <a:t>their Departments and are encouraged to use a similar employee involvement process</a:t>
            </a:r>
            <a:r>
              <a:rPr lang="en-US" dirty="0" smtClean="0"/>
              <a:t>.</a:t>
            </a:r>
            <a:endParaRPr lang="en-US" dirty="0"/>
          </a:p>
          <a:p>
            <a:pPr marL="0" indent="0">
              <a:buNone/>
            </a:pPr>
            <a:r>
              <a:rPr lang="en-US" dirty="0"/>
              <a:t>Department Directives, or rules which are deemed necessary for the orderly and efficient</a:t>
            </a:r>
          </a:p>
          <a:p>
            <a:pPr marL="0" indent="0">
              <a:buNone/>
            </a:pPr>
            <a:r>
              <a:rPr lang="en-US" dirty="0"/>
              <a:t>administration of Departments, shall be consistent with these personnel policies and</a:t>
            </a:r>
          </a:p>
          <a:p>
            <a:pPr marL="0" indent="0">
              <a:buNone/>
            </a:pPr>
            <a:r>
              <a:rPr lang="en-US" dirty="0" smtClean="0"/>
              <a:t>procedures </a:t>
            </a:r>
            <a:r>
              <a:rPr lang="en-US" dirty="0"/>
              <a:t>and shall be filed and made available in the administrative offices of such</a:t>
            </a:r>
          </a:p>
          <a:p>
            <a:pPr marL="0" indent="0">
              <a:buNone/>
            </a:pPr>
            <a:r>
              <a:rPr lang="en-US" dirty="0"/>
              <a:t>Departments for reference by employees. Department Directives shall not introduce or</a:t>
            </a:r>
          </a:p>
          <a:p>
            <a:pPr marL="0" indent="0">
              <a:buNone/>
            </a:pPr>
            <a:r>
              <a:rPr lang="en-US" dirty="0"/>
              <a:t>create benefits or costs not provided for by contract or approved by the Board of Finance</a:t>
            </a:r>
          </a:p>
          <a:p>
            <a:pPr marL="0" indent="0">
              <a:buNone/>
            </a:pPr>
            <a:r>
              <a:rPr lang="en-US" dirty="0"/>
              <a:t>and consistent with the appropriation intent and budget. Copies of all Department</a:t>
            </a:r>
          </a:p>
          <a:p>
            <a:pPr marL="0" indent="0">
              <a:buNone/>
            </a:pPr>
            <a:r>
              <a:rPr lang="en-US" dirty="0"/>
              <a:t>Directives shall be sent to the Human Resources Director. The Human Resources</a:t>
            </a:r>
          </a:p>
          <a:p>
            <a:pPr marL="0" indent="0">
              <a:buNone/>
            </a:pPr>
            <a:r>
              <a:rPr lang="en-US" dirty="0" smtClean="0"/>
              <a:t>The Director </a:t>
            </a:r>
            <a:r>
              <a:rPr lang="en-US" dirty="0"/>
              <a:t>shall provide interpretation as to whether Department Directives are considered</a:t>
            </a:r>
          </a:p>
          <a:p>
            <a:pPr marL="0" indent="0">
              <a:buNone/>
            </a:pPr>
            <a:r>
              <a:rPr lang="en-US" dirty="0"/>
              <a:t>consistent. Said interpretation is subject to appeal to the City Council. </a:t>
            </a:r>
            <a:endParaRPr lang="en-US" dirty="0"/>
          </a:p>
        </p:txBody>
      </p:sp>
    </p:spTree>
    <p:extLst>
      <p:ext uri="{BB962C8B-B14F-4D97-AF65-F5344CB8AC3E}">
        <p14:creationId xmlns:p14="http://schemas.microsoft.com/office/powerpoint/2010/main" val="25886094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Contracts and Progressive Discipline </a:t>
            </a:r>
            <a:endParaRPr lang="en-US" b="1" dirty="0"/>
          </a:p>
        </p:txBody>
      </p:sp>
      <p:sp>
        <p:nvSpPr>
          <p:cNvPr id="4" name="Footer Placeholder 3"/>
          <p:cNvSpPr>
            <a:spLocks noGrp="1"/>
          </p:cNvSpPr>
          <p:nvPr>
            <p:ph type="ftr" sz="quarter" idx="11"/>
          </p:nvPr>
        </p:nvSpPr>
        <p:spPr/>
        <p:txBody>
          <a:bodyPr/>
          <a:lstStyle/>
          <a:p>
            <a:r>
              <a:rPr lang="en-US" dirty="0" smtClean="0"/>
              <a:t>https://www.burlingtonvt.gov/ (2019) </a:t>
            </a:r>
            <a:endParaRPr lang="en-US" dirty="0"/>
          </a:p>
        </p:txBody>
      </p:sp>
      <p:sp>
        <p:nvSpPr>
          <p:cNvPr id="3" name="Content Placeholder 2"/>
          <p:cNvSpPr>
            <a:spLocks noGrp="1"/>
          </p:cNvSpPr>
          <p:nvPr>
            <p:ph idx="1"/>
          </p:nvPr>
        </p:nvSpPr>
        <p:spPr/>
        <p:txBody>
          <a:bodyPr/>
          <a:lstStyle/>
          <a:p>
            <a:r>
              <a:rPr lang="en-US" dirty="0" smtClean="0"/>
              <a:t>IBEW- ARTICLE 12.1</a:t>
            </a:r>
          </a:p>
          <a:p>
            <a:r>
              <a:rPr lang="en-US" dirty="0" smtClean="0"/>
              <a:t>BFFA- ARTICLE XVII (17.1-17.6) </a:t>
            </a:r>
          </a:p>
          <a:p>
            <a:r>
              <a:rPr lang="en-US" dirty="0" smtClean="0"/>
              <a:t>BPO- Article XV (A-0)</a:t>
            </a:r>
          </a:p>
          <a:p>
            <a:r>
              <a:rPr lang="en-US" dirty="0" smtClean="0"/>
              <a:t>AFSCME- ARTICLE XV (15.1-15.8)</a:t>
            </a:r>
            <a:endParaRPr lang="en-US" dirty="0"/>
          </a:p>
        </p:txBody>
      </p:sp>
    </p:spTree>
    <p:extLst>
      <p:ext uri="{BB962C8B-B14F-4D97-AF65-F5344CB8AC3E}">
        <p14:creationId xmlns:p14="http://schemas.microsoft.com/office/powerpoint/2010/main" val="38420098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67435"/>
          </a:xfrm>
        </p:spPr>
        <p:txBody>
          <a:bodyPr/>
          <a:lstStyle/>
          <a:p>
            <a:r>
              <a:rPr lang="en-US" b="1" dirty="0" smtClean="0"/>
              <a:t>BPOA Contract </a:t>
            </a:r>
            <a:endParaRPr lang="en-US" b="1" dirty="0"/>
          </a:p>
        </p:txBody>
      </p:sp>
      <p:sp>
        <p:nvSpPr>
          <p:cNvPr id="3" name="Content Placeholder 2"/>
          <p:cNvSpPr>
            <a:spLocks noGrp="1"/>
          </p:cNvSpPr>
          <p:nvPr>
            <p:ph idx="1"/>
          </p:nvPr>
        </p:nvSpPr>
        <p:spPr>
          <a:xfrm>
            <a:off x="838200" y="1432560"/>
            <a:ext cx="10515600" cy="4744403"/>
          </a:xfrm>
        </p:spPr>
        <p:txBody>
          <a:bodyPr>
            <a:normAutofit/>
          </a:bodyPr>
          <a:lstStyle/>
          <a:p>
            <a:endParaRPr lang="en-US" dirty="0"/>
          </a:p>
          <a:p>
            <a:r>
              <a:rPr lang="en-US" dirty="0" smtClean="0"/>
              <a:t>ARTICLE XV Quality Control, Performance, Counseling, and Discipline </a:t>
            </a:r>
          </a:p>
          <a:p>
            <a:pPr lvl="1"/>
            <a:r>
              <a:rPr lang="en-US" dirty="0"/>
              <a:t>Lower-level infractions of policy and procedure typically result in coaching, training, or </a:t>
            </a:r>
            <a:r>
              <a:rPr lang="en-US" dirty="0" smtClean="0"/>
              <a:t>counseling prior </a:t>
            </a:r>
            <a:r>
              <a:rPr lang="en-US" dirty="0"/>
              <a:t>to imposing discipline. </a:t>
            </a:r>
            <a:endParaRPr lang="en-US" dirty="0" smtClean="0"/>
          </a:p>
          <a:p>
            <a:pPr lvl="1"/>
            <a:endParaRPr lang="en-US" dirty="0" smtClean="0"/>
          </a:p>
          <a:p>
            <a:pPr lvl="1"/>
            <a:r>
              <a:rPr lang="en-US" dirty="0"/>
              <a:t>Mid-level infractions or repetitive lower-level infractions are generally handled at the lowest possible level beginning with a letter of reprimand or admonishment and progressing into more substantial discipline such as suspension. </a:t>
            </a:r>
          </a:p>
          <a:p>
            <a:pPr lvl="1"/>
            <a:endParaRPr lang="en-US" dirty="0" smtClean="0"/>
          </a:p>
          <a:p>
            <a:pPr marL="457200" lvl="1" indent="0">
              <a:buNone/>
            </a:pPr>
            <a:r>
              <a:rPr lang="en-US" dirty="0" smtClean="0"/>
              <a:t>		</a:t>
            </a:r>
          </a:p>
        </p:txBody>
      </p:sp>
    </p:spTree>
    <p:extLst>
      <p:ext uri="{BB962C8B-B14F-4D97-AF65-F5344CB8AC3E}">
        <p14:creationId xmlns:p14="http://schemas.microsoft.com/office/powerpoint/2010/main" val="8345181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838200" y="365125"/>
            <a:ext cx="10515600" cy="74739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smtClean="0"/>
              <a:t>BPOA Contract</a:t>
            </a:r>
            <a:endParaRPr lang="en-US" b="1" dirty="0"/>
          </a:p>
        </p:txBody>
      </p:sp>
      <p:sp>
        <p:nvSpPr>
          <p:cNvPr id="2" name="Rectangle 1"/>
          <p:cNvSpPr/>
          <p:nvPr/>
        </p:nvSpPr>
        <p:spPr>
          <a:xfrm>
            <a:off x="655320" y="1325880"/>
            <a:ext cx="11079480" cy="2677656"/>
          </a:xfrm>
          <a:prstGeom prst="rect">
            <a:avLst/>
          </a:prstGeom>
        </p:spPr>
        <p:txBody>
          <a:bodyPr wrap="square">
            <a:spAutoFit/>
          </a:bodyPr>
          <a:lstStyle/>
          <a:p>
            <a:pPr marL="342900" indent="-342900">
              <a:buFont typeface="Arial" panose="020B0604020202020204" pitchFamily="34" charset="0"/>
              <a:buChar char="•"/>
            </a:pPr>
            <a:r>
              <a:rPr lang="en-US" sz="2400" dirty="0"/>
              <a:t>Higher-level infractions may result in more substantial discipline.  These kinds </a:t>
            </a:r>
            <a:r>
              <a:rPr lang="en-US" sz="2400" dirty="0" smtClean="0"/>
              <a:t>of infractions </a:t>
            </a:r>
            <a:r>
              <a:rPr lang="en-US" sz="2400" dirty="0"/>
              <a:t>could include things such as veracity issues; harassment; excessive force; knowing </a:t>
            </a:r>
            <a:r>
              <a:rPr lang="en-US" sz="2400" dirty="0" smtClean="0"/>
              <a:t>associations with </a:t>
            </a:r>
            <a:r>
              <a:rPr lang="en-US" sz="2400" dirty="0"/>
              <a:t>targets of investigation or criminals;  abuse of authority;  failure to follow orders;  political activity restrictions;  etc</a:t>
            </a:r>
            <a:r>
              <a:rPr lang="en-US" sz="2400" dirty="0" smtClean="0"/>
              <a:t>.</a:t>
            </a:r>
          </a:p>
          <a:p>
            <a:endParaRPr lang="en-US" sz="2400" dirty="0"/>
          </a:p>
          <a:p>
            <a:pPr marL="342900" indent="-342900">
              <a:buFont typeface="Arial" panose="020B0604020202020204" pitchFamily="34" charset="0"/>
              <a:buChar char="•"/>
            </a:pPr>
            <a:r>
              <a:rPr lang="en-US" sz="2400" dirty="0" smtClean="0"/>
              <a:t>Mid and High-Level Infractions can result in a written reprimand, reassignment, demotion, unpaid Suspension, or Dismissal. </a:t>
            </a:r>
            <a:endParaRPr lang="en-US" sz="2400" dirty="0"/>
          </a:p>
        </p:txBody>
      </p:sp>
    </p:spTree>
    <p:extLst>
      <p:ext uri="{BB962C8B-B14F-4D97-AF65-F5344CB8AC3E}">
        <p14:creationId xmlns:p14="http://schemas.microsoft.com/office/powerpoint/2010/main" val="35058901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838200" y="365125"/>
            <a:ext cx="10515600" cy="74739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smtClean="0"/>
              <a:t>Discipline Process </a:t>
            </a:r>
            <a:endParaRPr lang="en-US" b="1" dirty="0"/>
          </a:p>
        </p:txBody>
      </p:sp>
      <p:sp>
        <p:nvSpPr>
          <p:cNvPr id="2" name="Rectangle 1"/>
          <p:cNvSpPr/>
          <p:nvPr/>
        </p:nvSpPr>
        <p:spPr>
          <a:xfrm>
            <a:off x="655320" y="1325880"/>
            <a:ext cx="11079480" cy="4524315"/>
          </a:xfrm>
          <a:prstGeom prst="rect">
            <a:avLst/>
          </a:prstGeom>
        </p:spPr>
        <p:txBody>
          <a:bodyPr wrap="square">
            <a:spAutoFit/>
          </a:bodyPr>
          <a:lstStyle/>
          <a:p>
            <a:r>
              <a:rPr lang="en-US" sz="2400" dirty="0" smtClean="0"/>
              <a:t>Issues at a low level, for example, are expected to be resolved at the lowest level. Issues like late paperwork, tardiness, or mistakes with low impact are resolved by a coaching, more training, or even a verbal notice of reprimand. </a:t>
            </a:r>
          </a:p>
          <a:p>
            <a:endParaRPr lang="en-US" sz="2400" dirty="0"/>
          </a:p>
          <a:p>
            <a:r>
              <a:rPr lang="en-US" sz="2400" dirty="0" smtClean="0"/>
              <a:t>Higher levels of discipline involve written reprimands which involve a more formal meeting between a manager or department head and HR- with union representation if appropriate (non-union discipline does not require a representation). </a:t>
            </a:r>
          </a:p>
          <a:p>
            <a:endParaRPr lang="en-US" sz="2400" dirty="0"/>
          </a:p>
          <a:p>
            <a:r>
              <a:rPr lang="en-US" sz="2400" dirty="0" smtClean="0"/>
              <a:t>Discharge involves the HR Director, the City Attorney’s office and the department head. For police it also involves the Mayor’s office. </a:t>
            </a:r>
          </a:p>
          <a:p>
            <a:endParaRPr lang="en-US" sz="2400" dirty="0"/>
          </a:p>
          <a:p>
            <a:r>
              <a:rPr lang="en-US" sz="2400" dirty="0" smtClean="0"/>
              <a:t>All employees are entitled to appeal discipline decisions through the grievance process. </a:t>
            </a:r>
            <a:endParaRPr lang="en-US" sz="2400" dirty="0"/>
          </a:p>
        </p:txBody>
      </p:sp>
    </p:spTree>
    <p:extLst>
      <p:ext uri="{BB962C8B-B14F-4D97-AF65-F5344CB8AC3E}">
        <p14:creationId xmlns:p14="http://schemas.microsoft.com/office/powerpoint/2010/main" val="33557142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2250</TotalTime>
  <Words>989</Words>
  <Application>Microsoft Office PowerPoint</Application>
  <PresentationFormat>Widescreen</PresentationFormat>
  <Paragraphs>86</Paragraphs>
  <Slides>12</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     Discipline- City of Burlington  </vt:lpstr>
      <vt:lpstr>Contracts, Policy and Directives</vt:lpstr>
      <vt:lpstr>Comprehensive Personnel Policy Manual  </vt:lpstr>
      <vt:lpstr>City Policy Violations</vt:lpstr>
      <vt:lpstr>Department Directives </vt:lpstr>
      <vt:lpstr>Contracts and Progressive Discipline </vt:lpstr>
      <vt:lpstr>BPOA Contract </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Deanna Paluba</dc:creator>
  <cp:lastModifiedBy>Kerin Durfee</cp:lastModifiedBy>
  <cp:revision>100</cp:revision>
  <cp:lastPrinted>2019-08-26T14:05:08Z</cp:lastPrinted>
  <dcterms:created xsi:type="dcterms:W3CDTF">2019-04-14T21:41:22Z</dcterms:created>
  <dcterms:modified xsi:type="dcterms:W3CDTF">2023-05-22T21:04:11Z</dcterms:modified>
</cp:coreProperties>
</file>