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306" r:id="rId3"/>
    <p:sldId id="257" r:id="rId4"/>
    <p:sldId id="291" r:id="rId5"/>
    <p:sldId id="259" r:id="rId6"/>
    <p:sldId id="292" r:id="rId7"/>
    <p:sldId id="293" r:id="rId8"/>
    <p:sldId id="294" r:id="rId9"/>
    <p:sldId id="305" r:id="rId10"/>
    <p:sldId id="260" r:id="rId11"/>
    <p:sldId id="295" r:id="rId12"/>
    <p:sldId id="296" r:id="rId13"/>
    <p:sldId id="303" r:id="rId14"/>
    <p:sldId id="297" r:id="rId15"/>
    <p:sldId id="298" r:id="rId16"/>
    <p:sldId id="261" r:id="rId17"/>
    <p:sldId id="299" r:id="rId18"/>
    <p:sldId id="300" r:id="rId19"/>
    <p:sldId id="301" r:id="rId20"/>
    <p:sldId id="288" r:id="rId21"/>
    <p:sldId id="304" r:id="rId22"/>
    <p:sldId id="284"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B21"/>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p:cViewPr varScale="1">
        <p:scale>
          <a:sx n="80" d="100"/>
          <a:sy n="80" d="100"/>
        </p:scale>
        <p:origin x="104"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1176FFB-05B9-484D-9829-6933FF93A6DD}" type="datetimeFigureOut">
              <a:rPr lang="en-US" smtClean="0"/>
              <a:t>6/13/2018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AA3E75F-F898-7F41-BAEB-4D9F945EC077}" type="slidenum">
              <a:rPr lang="en-US" smtClean="0"/>
              <a:t>‹#›</a:t>
            </a:fld>
            <a:endParaRPr lang="en-US"/>
          </a:p>
        </p:txBody>
      </p:sp>
    </p:spTree>
    <p:extLst>
      <p:ext uri="{BB962C8B-B14F-4D97-AF65-F5344CB8AC3E}">
        <p14:creationId xmlns:p14="http://schemas.microsoft.com/office/powerpoint/2010/main" val="80780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6/13/2018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268724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6/13/2018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3067631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6/13/2018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dirty="0"/>
          </a:p>
        </p:txBody>
      </p:sp>
    </p:spTree>
    <p:extLst>
      <p:ext uri="{BB962C8B-B14F-4D97-AF65-F5344CB8AC3E}">
        <p14:creationId xmlns:p14="http://schemas.microsoft.com/office/powerpoint/2010/main" val="2632735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6/13/2018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58309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6/13/2018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376765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6/13/2018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309108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6/13/2018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1397569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6/13/2018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942124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6/13/2018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368104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6/13/2018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362717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6/13/2018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2922622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6/13/2018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2874241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6/13/2018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405281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6/13/2018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332132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6/13/2018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23884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6/13/2018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2559225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C7B92DD-C097-40D2-ACF7-A45313A7BC29}" type="datetimeFigureOut">
              <a:rPr lang="en-US" smtClean="0"/>
              <a:t>6/13/2018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28EC8EE-F35F-4B83-9A52-32DB132D5AD3}" type="slidenum">
              <a:rPr lang="en-US" smtClean="0"/>
              <a:t>‹#›</a:t>
            </a:fld>
            <a:endParaRPr lang="en-US"/>
          </a:p>
        </p:txBody>
      </p:sp>
    </p:spTree>
    <p:extLst>
      <p:ext uri="{BB962C8B-B14F-4D97-AF65-F5344CB8AC3E}">
        <p14:creationId xmlns:p14="http://schemas.microsoft.com/office/powerpoint/2010/main" val="3677284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9233258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1663908"/>
            <a:ext cx="10515600" cy="2308485"/>
          </a:xfrm>
        </p:spPr>
        <p:txBody>
          <a:bodyPr/>
          <a:lstStyle/>
          <a:p>
            <a:r>
              <a:rPr lang="en-US" dirty="0" smtClean="0">
                <a:latin typeface="Trebuchet MS" panose="020B0603020202020204" pitchFamily="34" charset="0"/>
              </a:rPr>
              <a:t>	</a:t>
            </a:r>
            <a:r>
              <a:rPr lang="en-US" sz="4800" dirty="0" smtClean="0"/>
              <a:t>The Neighborhood Project (TNP</a:t>
            </a:r>
            <a:r>
              <a:rPr lang="en-US" sz="4800" dirty="0" smtClean="0"/>
              <a:t>)</a:t>
            </a:r>
            <a:r>
              <a:rPr lang="en-US" sz="4800" dirty="0" smtClean="0"/>
              <a:t/>
            </a:r>
            <a:br>
              <a:rPr lang="en-US" sz="4800" dirty="0" smtClean="0"/>
            </a:br>
            <a:r>
              <a:rPr lang="en-US" dirty="0" smtClean="0"/>
              <a:t>			</a:t>
            </a:r>
            <a:endParaRPr lang="en-US" sz="2800" b="1" dirty="0"/>
          </a:p>
        </p:txBody>
      </p:sp>
      <p:sp>
        <p:nvSpPr>
          <p:cNvPr id="6" name="Text Placeholder 5"/>
          <p:cNvSpPr>
            <a:spLocks noGrp="1"/>
          </p:cNvSpPr>
          <p:nvPr>
            <p:ph type="body" sz="half" idx="2"/>
          </p:nvPr>
        </p:nvSpPr>
        <p:spPr/>
        <p:txBody>
          <a:bodyPr>
            <a:noAutofit/>
          </a:bodyPr>
          <a:lstStyle/>
          <a:p>
            <a:r>
              <a:rPr lang="en-US" sz="2000" dirty="0" smtClean="0"/>
              <a:t>June </a:t>
            </a:r>
            <a:r>
              <a:rPr lang="en-US" sz="2000" dirty="0" smtClean="0"/>
              <a:t>13</a:t>
            </a:r>
            <a:r>
              <a:rPr lang="en-US" sz="2000" baseline="30000" dirty="0" smtClean="0"/>
              <a:t>th</a:t>
            </a:r>
            <a:r>
              <a:rPr lang="en-US" sz="2000" dirty="0" smtClean="0"/>
              <a:t>, 2018</a:t>
            </a:r>
          </a:p>
          <a:p>
            <a:r>
              <a:rPr lang="en-US" sz="2000" dirty="0" smtClean="0"/>
              <a:t>Gillian Nanton</a:t>
            </a:r>
          </a:p>
          <a:p>
            <a:r>
              <a:rPr lang="en-US" sz="2000" dirty="0" smtClean="0"/>
              <a:t>Community &amp; Economic Development Office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9362" y="4963703"/>
            <a:ext cx="1371600" cy="914400"/>
          </a:xfrm>
          <a:prstGeom prst="rect">
            <a:avLst/>
          </a:prstGeom>
        </p:spPr>
      </p:pic>
    </p:spTree>
    <p:extLst>
      <p:ext uri="{BB962C8B-B14F-4D97-AF65-F5344CB8AC3E}">
        <p14:creationId xmlns:p14="http://schemas.microsoft.com/office/powerpoint/2010/main" val="3425513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5206" y="6073794"/>
            <a:ext cx="863379" cy="5755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891" y="2135524"/>
            <a:ext cx="5183909" cy="4160180"/>
          </a:xfrm>
          <a:prstGeom prst="rect">
            <a:avLst/>
          </a:prstGeom>
        </p:spPr>
      </p:pic>
      <p:sp>
        <p:nvSpPr>
          <p:cNvPr id="7" name="Title 1"/>
          <p:cNvSpPr txBox="1">
            <a:spLocks/>
          </p:cNvSpPr>
          <p:nvPr/>
        </p:nvSpPr>
        <p:spPr>
          <a:xfrm>
            <a:off x="838200" y="228601"/>
            <a:ext cx="10515600" cy="23860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rebuchet MS" panose="020B0603020202020204" pitchFamily="34" charset="0"/>
                <a:ea typeface="+mj-ea"/>
                <a:cs typeface="+mj-cs"/>
              </a:defRPr>
            </a:lvl1pPr>
          </a:lstStyle>
          <a:p>
            <a:pPr algn="ctr"/>
            <a:r>
              <a:rPr lang="en-US" sz="4400" dirty="0" smtClean="0"/>
              <a:t/>
            </a:r>
            <a:br>
              <a:rPr lang="en-US" sz="4400" dirty="0" smtClean="0"/>
            </a:br>
            <a:endParaRPr lang="en-US" sz="4400" dirty="0"/>
          </a:p>
        </p:txBody>
      </p:sp>
      <p:sp>
        <p:nvSpPr>
          <p:cNvPr id="2" name="Title 1"/>
          <p:cNvSpPr>
            <a:spLocks noGrp="1"/>
          </p:cNvSpPr>
          <p:nvPr>
            <p:ph type="title"/>
          </p:nvPr>
        </p:nvSpPr>
        <p:spPr/>
        <p:txBody>
          <a:bodyPr>
            <a:normAutofit/>
          </a:bodyPr>
          <a:lstStyle/>
          <a:p>
            <a:r>
              <a:rPr lang="en-US" sz="4000" dirty="0" smtClean="0"/>
              <a:t>TNP findings organized around three overarching areas:</a:t>
            </a:r>
            <a:endParaRPr lang="en-US" sz="4000" dirty="0"/>
          </a:p>
        </p:txBody>
      </p:sp>
      <p:sp>
        <p:nvSpPr>
          <p:cNvPr id="4" name="Rectangle 3"/>
          <p:cNvSpPr/>
          <p:nvPr/>
        </p:nvSpPr>
        <p:spPr>
          <a:xfrm>
            <a:off x="990600" y="1969407"/>
            <a:ext cx="6096000" cy="3847207"/>
          </a:xfrm>
          <a:prstGeom prst="rect">
            <a:avLst/>
          </a:prstGeom>
        </p:spPr>
        <p:txBody>
          <a:bodyPr>
            <a:spAutoFit/>
          </a:bodyPr>
          <a:lstStyle/>
          <a:p>
            <a:pPr marL="285750" indent="-285750">
              <a:buFont typeface="Arial" panose="020B0604020202020204" pitchFamily="34" charset="0"/>
              <a:buChar char="•"/>
            </a:pPr>
            <a:r>
              <a:rPr lang="en-US" sz="3600" dirty="0" smtClean="0"/>
              <a:t>Neighborhood Trends</a:t>
            </a:r>
          </a:p>
          <a:p>
            <a:endParaRPr lang="en-US" sz="3600" dirty="0" smtClean="0"/>
          </a:p>
          <a:p>
            <a:pPr marL="285750" indent="-285750">
              <a:buFont typeface="Arial" panose="020B0604020202020204" pitchFamily="34" charset="0"/>
              <a:buChar char="•"/>
            </a:pPr>
            <a:r>
              <a:rPr lang="en-US" sz="3600" dirty="0" smtClean="0"/>
              <a:t>Quality of Life</a:t>
            </a:r>
          </a:p>
          <a:p>
            <a:endParaRPr lang="en-US" sz="3600" dirty="0" smtClean="0"/>
          </a:p>
          <a:p>
            <a:pPr marL="285750" indent="-285750">
              <a:buFont typeface="Arial" panose="020B0604020202020204" pitchFamily="34" charset="0"/>
              <a:buChar char="•"/>
            </a:pPr>
            <a:r>
              <a:rPr lang="en-US" sz="3600" dirty="0" smtClean="0"/>
              <a:t>Housing Dynamics</a:t>
            </a:r>
          </a:p>
          <a:p>
            <a:r>
              <a:rPr lang="en-US" sz="2800" dirty="0"/>
              <a:t/>
            </a:r>
            <a:br>
              <a:rPr lang="en-US" sz="2800" dirty="0"/>
            </a:br>
            <a:r>
              <a:rPr lang="en-US" dirty="0"/>
              <a:t/>
            </a:r>
            <a:br>
              <a:rPr lang="en-US" dirty="0"/>
            </a:br>
            <a:endParaRPr lang="en-US" dirty="0"/>
          </a:p>
        </p:txBody>
      </p:sp>
    </p:spTree>
    <p:extLst>
      <p:ext uri="{BB962C8B-B14F-4D97-AF65-F5344CB8AC3E}">
        <p14:creationId xmlns:p14="http://schemas.microsoft.com/office/powerpoint/2010/main" val="1713170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365125"/>
            <a:ext cx="10233800" cy="1325563"/>
          </a:xfrm>
        </p:spPr>
        <p:txBody>
          <a:bodyPr>
            <a:normAutofit fontScale="90000"/>
          </a:bodyPr>
          <a:lstStyle/>
          <a:p>
            <a:r>
              <a:rPr lang="en-US" dirty="0" smtClean="0"/>
              <a:t>Key Findings:</a:t>
            </a:r>
            <a:br>
              <a:rPr lang="en-US" dirty="0" smtClean="0"/>
            </a:br>
            <a:endParaRPr lang="en-US" dirty="0"/>
          </a:p>
        </p:txBody>
      </p:sp>
      <p:sp>
        <p:nvSpPr>
          <p:cNvPr id="3" name="Content Placeholder 2"/>
          <p:cNvSpPr>
            <a:spLocks noGrp="1"/>
          </p:cNvSpPr>
          <p:nvPr>
            <p:ph idx="1"/>
          </p:nvPr>
        </p:nvSpPr>
        <p:spPr/>
        <p:txBody>
          <a:bodyPr/>
          <a:lstStyle/>
          <a:p>
            <a:r>
              <a:rPr lang="en-US" dirty="0" smtClean="0"/>
              <a:t>More campus supported housing that ever before, but rental housing located in areas with concentration of historic properties </a:t>
            </a:r>
          </a:p>
          <a:p>
            <a:r>
              <a:rPr lang="en-US" dirty="0" smtClean="0"/>
              <a:t>Some anecdotal evidence student renters becoming more prevalent on streets that were traditional owner-occupied, single family</a:t>
            </a:r>
          </a:p>
          <a:p>
            <a:r>
              <a:rPr lang="en-US" dirty="0" smtClean="0"/>
              <a:t>Burlington has a number of best practices in place; </a:t>
            </a:r>
            <a:r>
              <a:rPr lang="en-US" dirty="0" err="1" smtClean="0"/>
              <a:t>QoL</a:t>
            </a:r>
            <a:r>
              <a:rPr lang="en-US" dirty="0" smtClean="0"/>
              <a:t> trends heading in positive direction. However, potential expansion of rental housing for students outside this area could cause issues</a:t>
            </a:r>
          </a:p>
          <a:p>
            <a:endParaRPr lang="en-US" dirty="0"/>
          </a:p>
        </p:txBody>
      </p:sp>
    </p:spTree>
    <p:extLst>
      <p:ext uri="{BB962C8B-B14F-4D97-AF65-F5344CB8AC3E}">
        <p14:creationId xmlns:p14="http://schemas.microsoft.com/office/powerpoint/2010/main" val="1817959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365125"/>
            <a:ext cx="10233800" cy="1325563"/>
          </a:xfrm>
        </p:spPr>
        <p:txBody>
          <a:bodyPr/>
          <a:lstStyle/>
          <a:p>
            <a:r>
              <a:rPr lang="en-US" dirty="0" smtClean="0"/>
              <a:t>Key findings:</a:t>
            </a:r>
            <a:endParaRPr lang="en-US" dirty="0"/>
          </a:p>
        </p:txBody>
      </p:sp>
      <p:sp>
        <p:nvSpPr>
          <p:cNvPr id="3" name="Content Placeholder 2"/>
          <p:cNvSpPr>
            <a:spLocks noGrp="1"/>
          </p:cNvSpPr>
          <p:nvPr>
            <p:ph idx="1"/>
          </p:nvPr>
        </p:nvSpPr>
        <p:spPr/>
        <p:txBody>
          <a:bodyPr/>
          <a:lstStyle/>
          <a:p>
            <a:r>
              <a:rPr lang="en-US" dirty="0" smtClean="0"/>
              <a:t>Changes in life stage status is creating a housing dynamic that is putting single family housing on the market adjacent to campus and areas where there are student renters. Areas adjacent to campus owing to high rents could lead investors to purchase homes and convert them to investment rentals</a:t>
            </a:r>
          </a:p>
          <a:p>
            <a:r>
              <a:rPr lang="en-US" dirty="0" smtClean="0"/>
              <a:t>Historic neighborhoods east of downtown which have a higher density of student renters also have the highest density of people in the city. These historic neighborhoods not designed for current lifestyles. Also higher cost to restore/preserve these properties</a:t>
            </a:r>
            <a:endParaRPr lang="en-US" dirty="0"/>
          </a:p>
        </p:txBody>
      </p:sp>
    </p:spTree>
    <p:extLst>
      <p:ext uri="{BB962C8B-B14F-4D97-AF65-F5344CB8AC3E}">
        <p14:creationId xmlns:p14="http://schemas.microsoft.com/office/powerpoint/2010/main" val="3779428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547" y="439016"/>
            <a:ext cx="10515600" cy="1325563"/>
          </a:xfrm>
        </p:spPr>
        <p:txBody>
          <a:bodyPr>
            <a:normAutofit fontScale="90000"/>
          </a:bodyPr>
          <a:lstStyle/>
          <a:p>
            <a:r>
              <a:rPr lang="en-US" sz="3600" dirty="0" smtClean="0"/>
              <a:t/>
            </a:r>
            <a:br>
              <a:rPr lang="en-US" sz="3600" dirty="0" smtClean="0"/>
            </a:br>
            <a:r>
              <a:rPr lang="en-US" sz="3600" dirty="0" smtClean="0"/>
              <a:t/>
            </a:r>
            <a:br>
              <a:rPr lang="en-US" sz="3600" dirty="0" smtClean="0"/>
            </a:br>
            <a:r>
              <a:rPr lang="en-US" sz="3100" dirty="0" smtClean="0"/>
              <a:t>Percentage of population ages 	Areas with highest propensity</a:t>
            </a:r>
            <a:br>
              <a:rPr lang="en-US" sz="3100" dirty="0" smtClean="0"/>
            </a:br>
            <a:r>
              <a:rPr lang="en-US" sz="3100" dirty="0" smtClean="0"/>
              <a:t>50-64 by Census Block Group		to change</a:t>
            </a:r>
            <a:endParaRPr lang="en-US" sz="3100" dirty="0"/>
          </a:p>
        </p:txBody>
      </p:sp>
      <p:pic>
        <p:nvPicPr>
          <p:cNvPr id="4" name="Content Placeholder 3"/>
          <p:cNvPicPr>
            <a:picLocks noGrp="1" noChangeAspect="1"/>
          </p:cNvPicPr>
          <p:nvPr>
            <p:ph idx="1"/>
          </p:nvPr>
        </p:nvPicPr>
        <p:blipFill>
          <a:blip r:embed="rId2"/>
          <a:stretch>
            <a:fillRect/>
          </a:stretch>
        </p:blipFill>
        <p:spPr>
          <a:xfrm>
            <a:off x="1018401" y="2192625"/>
            <a:ext cx="4920581" cy="4078865"/>
          </a:xfrm>
          <a:prstGeom prst="rect">
            <a:avLst/>
          </a:prstGeom>
        </p:spPr>
      </p:pic>
      <p:pic>
        <p:nvPicPr>
          <p:cNvPr id="5" name="Picture 4"/>
          <p:cNvPicPr>
            <a:picLocks noChangeAspect="1"/>
          </p:cNvPicPr>
          <p:nvPr/>
        </p:nvPicPr>
        <p:blipFill>
          <a:blip r:embed="rId3"/>
          <a:stretch>
            <a:fillRect/>
          </a:stretch>
        </p:blipFill>
        <p:spPr>
          <a:xfrm>
            <a:off x="6516347" y="2192624"/>
            <a:ext cx="5015346" cy="4078865"/>
          </a:xfrm>
          <a:prstGeom prst="rect">
            <a:avLst/>
          </a:prstGeom>
        </p:spPr>
      </p:pic>
    </p:spTree>
    <p:extLst>
      <p:ext uri="{BB962C8B-B14F-4D97-AF65-F5344CB8AC3E}">
        <p14:creationId xmlns:p14="http://schemas.microsoft.com/office/powerpoint/2010/main" val="1966849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365125"/>
            <a:ext cx="10233799" cy="1325563"/>
          </a:xfrm>
        </p:spPr>
        <p:txBody>
          <a:bodyPr/>
          <a:lstStyle/>
          <a:p>
            <a:r>
              <a:rPr lang="en-US" dirty="0" smtClean="0"/>
              <a:t>Key findings:</a:t>
            </a:r>
            <a:endParaRPr lang="en-US" dirty="0"/>
          </a:p>
        </p:txBody>
      </p:sp>
      <p:sp>
        <p:nvSpPr>
          <p:cNvPr id="3" name="Content Placeholder 2"/>
          <p:cNvSpPr>
            <a:spLocks noGrp="1"/>
          </p:cNvSpPr>
          <p:nvPr>
            <p:ph idx="1"/>
          </p:nvPr>
        </p:nvSpPr>
        <p:spPr/>
        <p:txBody>
          <a:bodyPr/>
          <a:lstStyle/>
          <a:p>
            <a:r>
              <a:rPr lang="en-US" dirty="0" smtClean="0"/>
              <a:t>Based on interviews and follow-up conversations, there’re key </a:t>
            </a:r>
            <a:r>
              <a:rPr lang="en-US" dirty="0" err="1" smtClean="0"/>
              <a:t>mis</a:t>
            </a:r>
            <a:r>
              <a:rPr lang="en-US" dirty="0" smtClean="0"/>
              <a:t>-understandings regarding regulations, pre-existing non-conforming conditions, and zoning/planning requirements covering a range of issues for these neighborhoods</a:t>
            </a:r>
            <a:endParaRPr lang="en-US" dirty="0"/>
          </a:p>
        </p:txBody>
      </p:sp>
    </p:spTree>
    <p:extLst>
      <p:ext uri="{BB962C8B-B14F-4D97-AF65-F5344CB8AC3E}">
        <p14:creationId xmlns:p14="http://schemas.microsoft.com/office/powerpoint/2010/main" val="948315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365125"/>
            <a:ext cx="10233800" cy="1325563"/>
          </a:xfrm>
        </p:spPr>
        <p:txBody>
          <a:bodyPr/>
          <a:lstStyle/>
          <a:p>
            <a:r>
              <a:rPr lang="en-US" dirty="0" smtClean="0"/>
              <a:t>Two major conclusions:</a:t>
            </a:r>
            <a:endParaRPr lang="en-US" dirty="0"/>
          </a:p>
        </p:txBody>
      </p:sp>
      <p:sp>
        <p:nvSpPr>
          <p:cNvPr id="3" name="Content Placeholder 2"/>
          <p:cNvSpPr>
            <a:spLocks noGrp="1"/>
          </p:cNvSpPr>
          <p:nvPr>
            <p:ph idx="1"/>
          </p:nvPr>
        </p:nvSpPr>
        <p:spPr/>
        <p:txBody>
          <a:bodyPr>
            <a:normAutofit fontScale="92500" lnSpcReduction="20000"/>
          </a:bodyPr>
          <a:lstStyle/>
          <a:p>
            <a:r>
              <a:rPr lang="en-US" sz="3000" dirty="0" smtClean="0"/>
              <a:t>Areas predominantly occupied by student renters have been student neighborhoods for several decades. Housing stock </a:t>
            </a:r>
            <a:r>
              <a:rPr lang="en-US" sz="3000" dirty="0" smtClean="0"/>
              <a:t>reflects </a:t>
            </a:r>
            <a:r>
              <a:rPr lang="en-US" sz="3000" dirty="0" smtClean="0"/>
              <a:t>long-standing use which creates challenges for re-habilitation and/or conversion to owner-occupied and/or longer-term rental housing</a:t>
            </a:r>
          </a:p>
          <a:p>
            <a:pPr marL="0" indent="0">
              <a:buNone/>
            </a:pPr>
            <a:endParaRPr lang="en-US" dirty="0" smtClean="0"/>
          </a:p>
          <a:p>
            <a:r>
              <a:rPr lang="en-US" sz="3000" dirty="0" smtClean="0"/>
              <a:t>The spread of student rentals can be managed somewhat through regulatory processes, but a more permanent solution requires a combination of new, dedicated student housing supply paired with a targeted acquisition strategy to make properties available as owner-occupied housing, as potential properties become available over time.</a:t>
            </a:r>
            <a:endParaRPr lang="en-US" sz="3000" dirty="0"/>
          </a:p>
        </p:txBody>
      </p:sp>
    </p:spTree>
    <p:extLst>
      <p:ext uri="{BB962C8B-B14F-4D97-AF65-F5344CB8AC3E}">
        <p14:creationId xmlns:p14="http://schemas.microsoft.com/office/powerpoint/2010/main" val="2884463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5206" y="6073794"/>
            <a:ext cx="863379" cy="575586"/>
          </a:xfrm>
          <a:prstGeom prst="rect">
            <a:avLst/>
          </a:prstGeom>
        </p:spPr>
      </p:pic>
      <p:sp>
        <p:nvSpPr>
          <p:cNvPr id="6" name="TextBox 5"/>
          <p:cNvSpPr txBox="1"/>
          <p:nvPr/>
        </p:nvSpPr>
        <p:spPr>
          <a:xfrm>
            <a:off x="5636302" y="2286000"/>
            <a:ext cx="5501390" cy="3970318"/>
          </a:xfrm>
          <a:prstGeom prst="rect">
            <a:avLst/>
          </a:prstGeom>
          <a:noFill/>
        </p:spPr>
        <p:txBody>
          <a:bodyPr wrap="square" rtlCol="0">
            <a:spAutoFit/>
          </a:bodyPr>
          <a:lstStyle/>
          <a:p>
            <a:pPr marL="285750" indent="-285750">
              <a:buFont typeface="Arial" charset="0"/>
              <a:buChar char="•"/>
            </a:pPr>
            <a:r>
              <a:rPr lang="en-US" sz="2800" dirty="0" smtClean="0"/>
              <a:t>Enhance quality of life initiatives</a:t>
            </a:r>
          </a:p>
          <a:p>
            <a:pPr marL="285750" indent="-285750">
              <a:buFont typeface="Arial" charset="0"/>
              <a:buChar char="•"/>
            </a:pPr>
            <a:endParaRPr lang="en-US" sz="2800" dirty="0" smtClean="0"/>
          </a:p>
          <a:p>
            <a:pPr marL="285750" indent="-285750">
              <a:buFont typeface="Arial" charset="0"/>
              <a:buChar char="•"/>
            </a:pPr>
            <a:r>
              <a:rPr lang="en-US" sz="2800" dirty="0" smtClean="0"/>
              <a:t>Contain &amp; slow down conversions of single family homes to rentals</a:t>
            </a:r>
          </a:p>
          <a:p>
            <a:pPr marL="285750" indent="-285750">
              <a:buFont typeface="Arial" charset="0"/>
              <a:buChar char="•"/>
            </a:pPr>
            <a:endParaRPr lang="en-US" sz="2800" dirty="0" smtClean="0"/>
          </a:p>
          <a:p>
            <a:pPr marL="285750" indent="-285750">
              <a:buFont typeface="Arial" charset="0"/>
              <a:buChar char="•"/>
            </a:pPr>
            <a:r>
              <a:rPr lang="en-US" sz="2800" dirty="0" smtClean="0"/>
              <a:t>Convert selected primarily student rental properties to non-student housing while maintaining affordability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89" y="2286000"/>
            <a:ext cx="5028367" cy="3934918"/>
          </a:xfrm>
          <a:prstGeom prst="rect">
            <a:avLst/>
          </a:prstGeom>
        </p:spPr>
      </p:pic>
      <p:sp>
        <p:nvSpPr>
          <p:cNvPr id="9" name="Title 8"/>
          <p:cNvSpPr>
            <a:spLocks noGrp="1"/>
          </p:cNvSpPr>
          <p:nvPr>
            <p:ph type="title"/>
          </p:nvPr>
        </p:nvSpPr>
        <p:spPr>
          <a:xfrm>
            <a:off x="218190" y="365125"/>
            <a:ext cx="11135609" cy="1325563"/>
          </a:xfrm>
        </p:spPr>
        <p:txBody>
          <a:bodyPr>
            <a:normAutofit fontScale="90000"/>
          </a:bodyPr>
          <a:lstStyle/>
          <a:p>
            <a:r>
              <a:rPr lang="en-US" sz="4800" dirty="0" smtClean="0"/>
              <a:t>3 potential strategies, each with proposed actions:</a:t>
            </a:r>
            <a:endParaRPr lang="en-US" sz="4800" dirty="0"/>
          </a:p>
        </p:txBody>
      </p:sp>
    </p:spTree>
    <p:extLst>
      <p:ext uri="{BB962C8B-B14F-4D97-AF65-F5344CB8AC3E}">
        <p14:creationId xmlns:p14="http://schemas.microsoft.com/office/powerpoint/2010/main" val="2155164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411306"/>
            <a:ext cx="10515600" cy="1325563"/>
          </a:xfrm>
        </p:spPr>
        <p:txBody>
          <a:bodyPr>
            <a:normAutofit fontScale="90000"/>
          </a:bodyPr>
          <a:lstStyle/>
          <a:p>
            <a:r>
              <a:rPr lang="en-US" dirty="0" smtClean="0"/>
              <a:t>#1 Enhance quality of life initiatives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Clarify, simplify and communicate the City’s existing quality of life tools, building on successful efforts </a:t>
            </a:r>
          </a:p>
          <a:p>
            <a:r>
              <a:rPr lang="en-US" dirty="0" smtClean="0"/>
              <a:t>Review of ‘fair warning’ policies (</a:t>
            </a:r>
            <a:r>
              <a:rPr lang="en-US" dirty="0" err="1" smtClean="0"/>
              <a:t>QoL</a:t>
            </a:r>
            <a:r>
              <a:rPr lang="en-US" dirty="0" smtClean="0"/>
              <a:t> ordinances, enforcement mechanisms or resulting penalties for violations. Consider whether a toolkit may serve as a ‘first notice’ or ‘warning’ of these responsibilities and whether a first offense should carry a more serious penalty)</a:t>
            </a:r>
          </a:p>
          <a:p>
            <a:r>
              <a:rPr lang="en-US" dirty="0" smtClean="0"/>
              <a:t>Build on current renter education program</a:t>
            </a:r>
          </a:p>
          <a:p>
            <a:r>
              <a:rPr lang="en-US" dirty="0" smtClean="0"/>
              <a:t>Examine strategies to better manage demand for parking in neighborhoods</a:t>
            </a:r>
          </a:p>
          <a:p>
            <a:r>
              <a:rPr lang="en-US" dirty="0" smtClean="0"/>
              <a:t>Provide additional police presence after bars close</a:t>
            </a:r>
          </a:p>
          <a:p>
            <a:r>
              <a:rPr lang="en-US" dirty="0" smtClean="0"/>
              <a:t>Use data to track results and enhance quality of life efforts</a:t>
            </a:r>
          </a:p>
        </p:txBody>
      </p:sp>
    </p:spTree>
    <p:extLst>
      <p:ext uri="{BB962C8B-B14F-4D97-AF65-F5344CB8AC3E}">
        <p14:creationId xmlns:p14="http://schemas.microsoft.com/office/powerpoint/2010/main" val="5676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420543"/>
            <a:ext cx="10515600" cy="1325563"/>
          </a:xfrm>
        </p:spPr>
        <p:txBody>
          <a:bodyPr>
            <a:normAutofit fontScale="90000"/>
          </a:bodyPr>
          <a:lstStyle/>
          <a:p>
            <a:r>
              <a:rPr lang="en-US" dirty="0" smtClean="0"/>
              <a:t>#2 </a:t>
            </a:r>
            <a:r>
              <a:rPr lang="en-US" sz="4400" dirty="0" smtClean="0"/>
              <a:t>Contain conversion of single family homes to rentals</a:t>
            </a:r>
            <a:endParaRPr lang="en-US" sz="4400" dirty="0"/>
          </a:p>
        </p:txBody>
      </p:sp>
      <p:sp>
        <p:nvSpPr>
          <p:cNvPr id="3" name="Content Placeholder 2"/>
          <p:cNvSpPr>
            <a:spLocks noGrp="1"/>
          </p:cNvSpPr>
          <p:nvPr>
            <p:ph idx="1"/>
          </p:nvPr>
        </p:nvSpPr>
        <p:spPr/>
        <p:txBody>
          <a:bodyPr>
            <a:normAutofit fontScale="92500"/>
          </a:bodyPr>
          <a:lstStyle/>
          <a:p>
            <a:r>
              <a:rPr lang="en-US" dirty="0" smtClean="0"/>
              <a:t>Create more student housing on or near campuses (UVM explore Trinity Campus)</a:t>
            </a:r>
          </a:p>
          <a:p>
            <a:r>
              <a:rPr lang="en-US" dirty="0" smtClean="0"/>
              <a:t>Encourage higher density development/redevelopment in appropriate areas</a:t>
            </a:r>
          </a:p>
          <a:p>
            <a:r>
              <a:rPr lang="en-US" dirty="0" smtClean="0"/>
              <a:t>Institute an employer assisted housing program</a:t>
            </a:r>
          </a:p>
          <a:p>
            <a:r>
              <a:rPr lang="en-US" dirty="0" smtClean="0"/>
              <a:t>Create a property acquisition fund to acquire single family homes in or near the study Wards to maintain owner-occupancy</a:t>
            </a:r>
          </a:p>
          <a:p>
            <a:r>
              <a:rPr lang="en-US" dirty="0" smtClean="0"/>
              <a:t>Enable modest infill development/redevelopment in keeping with zoning regulations</a:t>
            </a:r>
          </a:p>
          <a:p>
            <a:r>
              <a:rPr lang="en-US" dirty="0" smtClean="0"/>
              <a:t>Enhance livability standards</a:t>
            </a:r>
            <a:endParaRPr lang="en-US" dirty="0"/>
          </a:p>
        </p:txBody>
      </p:sp>
    </p:spTree>
    <p:extLst>
      <p:ext uri="{BB962C8B-B14F-4D97-AF65-F5344CB8AC3E}">
        <p14:creationId xmlns:p14="http://schemas.microsoft.com/office/powerpoint/2010/main" val="4158860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365125"/>
            <a:ext cx="10233800" cy="1325563"/>
          </a:xfrm>
        </p:spPr>
        <p:txBody>
          <a:bodyPr>
            <a:normAutofit fontScale="90000"/>
          </a:bodyPr>
          <a:lstStyle/>
          <a:p>
            <a:r>
              <a:rPr lang="en-US" dirty="0" smtClean="0"/>
              <a:t>#3 </a:t>
            </a:r>
            <a:r>
              <a:rPr lang="en-US" sz="4400" dirty="0" smtClean="0"/>
              <a:t>Convert selected primarily student rental properties to non-student housing</a:t>
            </a:r>
            <a:endParaRPr lang="en-US" sz="4400" dirty="0"/>
          </a:p>
        </p:txBody>
      </p:sp>
      <p:sp>
        <p:nvSpPr>
          <p:cNvPr id="3" name="Content Placeholder 2"/>
          <p:cNvSpPr>
            <a:spLocks noGrp="1"/>
          </p:cNvSpPr>
          <p:nvPr>
            <p:ph idx="1"/>
          </p:nvPr>
        </p:nvSpPr>
        <p:spPr/>
        <p:txBody>
          <a:bodyPr/>
          <a:lstStyle/>
          <a:p>
            <a:r>
              <a:rPr lang="en-US" dirty="0" smtClean="0"/>
              <a:t>Create a fund to acquire what have been primarily student rental properties to maintain owner occupancy</a:t>
            </a:r>
          </a:p>
          <a:p>
            <a:r>
              <a:rPr lang="en-US" dirty="0" smtClean="0"/>
              <a:t>Institute an employer assisted housing program</a:t>
            </a:r>
          </a:p>
          <a:p>
            <a:r>
              <a:rPr lang="en-US" dirty="0" smtClean="0"/>
              <a:t>Create a targeted rehab loan program</a:t>
            </a:r>
          </a:p>
          <a:p>
            <a:r>
              <a:rPr lang="en-US" dirty="0" smtClean="0"/>
              <a:t>Clarify ‘Housing Unit Replacement’ Ordinance when reducing number of housing units</a:t>
            </a:r>
          </a:p>
          <a:p>
            <a:r>
              <a:rPr lang="en-US" dirty="0" smtClean="0"/>
              <a:t>Target program funds for rehab of owner occupied historic properties that may otherwise be unable to comply with historic standards.</a:t>
            </a:r>
            <a:endParaRPr lang="en-US" dirty="0"/>
          </a:p>
        </p:txBody>
      </p:sp>
    </p:spTree>
    <p:extLst>
      <p:ext uri="{BB962C8B-B14F-4D97-AF65-F5344CB8AC3E}">
        <p14:creationId xmlns:p14="http://schemas.microsoft.com/office/powerpoint/2010/main" val="2287569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667911"/>
            <a:ext cx="10515600" cy="5239908"/>
          </a:xfrm>
        </p:spPr>
        <p:txBody>
          <a:bodyPr>
            <a:normAutofit fontScale="90000"/>
          </a:bodyPr>
          <a:lstStyle/>
          <a:p>
            <a:r>
              <a:rPr lang="en-US" sz="4000" dirty="0" smtClean="0"/>
              <a:t>Background to The Neighborhood Project (TNP)</a:t>
            </a:r>
            <a:br>
              <a:rPr lang="en-US" sz="4000" dirty="0" smtClean="0"/>
            </a:br>
            <a:r>
              <a:rPr lang="en-US" sz="2800" dirty="0" smtClean="0"/>
              <a:t/>
            </a:r>
            <a:br>
              <a:rPr lang="en-US" sz="2800" dirty="0" smtClean="0"/>
            </a:br>
            <a:r>
              <a:rPr lang="en-US" sz="2800" dirty="0" smtClean="0"/>
              <a:t>- Part of Eagles Landing settlement agreement</a:t>
            </a:r>
            <a:br>
              <a:rPr lang="en-US" sz="2800" dirty="0" smtClean="0"/>
            </a:br>
            <a:r>
              <a:rPr lang="en-US" sz="2800" dirty="0" smtClean="0"/>
              <a:t/>
            </a:r>
            <a:br>
              <a:rPr lang="en-US" sz="2800" dirty="0" smtClean="0"/>
            </a:br>
            <a:r>
              <a:rPr lang="en-US" sz="2800" dirty="0" smtClean="0"/>
              <a:t>- Champlain College agreed to work with City, UVM and Preservation Burlington to create a neighborhood stabilization program (TNP)</a:t>
            </a:r>
            <a:br>
              <a:rPr lang="en-US" sz="2800" dirty="0" smtClean="0"/>
            </a:br>
            <a:r>
              <a:rPr lang="en-US" sz="2800" dirty="0"/>
              <a:t/>
            </a:r>
            <a:br>
              <a:rPr lang="en-US" sz="2800" dirty="0"/>
            </a:br>
            <a:r>
              <a:rPr lang="en-US" sz="2800" dirty="0" smtClean="0"/>
              <a:t> - Residents of near-campus areas were calling for a pro-active strategy to support </a:t>
            </a:r>
            <a:r>
              <a:rPr lang="en-US" sz="2800" dirty="0" err="1" smtClean="0"/>
              <a:t>QoL</a:t>
            </a:r>
            <a:r>
              <a:rPr lang="en-US" sz="2800" dirty="0" smtClean="0"/>
              <a:t> improvements in City’s historic neighborhoods</a:t>
            </a: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endParaRPr lang="en-US" sz="2400" dirty="0"/>
          </a:p>
        </p:txBody>
      </p:sp>
    </p:spTree>
    <p:extLst>
      <p:ext uri="{BB962C8B-B14F-4D97-AF65-F5344CB8AC3E}">
        <p14:creationId xmlns:p14="http://schemas.microsoft.com/office/powerpoint/2010/main" val="2634859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905" y="375928"/>
            <a:ext cx="10515600" cy="1325563"/>
          </a:xfrm>
        </p:spPr>
        <p:txBody>
          <a:bodyPr>
            <a:normAutofit/>
          </a:bodyPr>
          <a:lstStyle/>
          <a:p>
            <a:pPr algn="ctr"/>
            <a:r>
              <a:rPr lang="en-US" sz="4400" dirty="0"/>
              <a:t>F</a:t>
            </a:r>
            <a:r>
              <a:rPr lang="en-US" sz="4400" dirty="0" smtClean="0"/>
              <a:t>eedback on proposed strategies:</a:t>
            </a:r>
            <a:endParaRPr lang="en-US"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5206" y="6073794"/>
            <a:ext cx="863379" cy="575586"/>
          </a:xfrm>
          <a:prstGeom prst="rect">
            <a:avLst/>
          </a:prstGeom>
        </p:spPr>
      </p:pic>
      <p:sp>
        <p:nvSpPr>
          <p:cNvPr id="6" name="TextBox 5"/>
          <p:cNvSpPr txBox="1"/>
          <p:nvPr/>
        </p:nvSpPr>
        <p:spPr>
          <a:xfrm>
            <a:off x="341745" y="1487056"/>
            <a:ext cx="6317674"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Mixed reaction; support for many of the ideas, but there’s a need to focus on landlord and institutions’ responsibilities in managing students and additional actions beyond </a:t>
            </a:r>
            <a:r>
              <a:rPr lang="en-US" sz="2800" dirty="0" smtClean="0"/>
              <a:t>just addressing </a:t>
            </a:r>
            <a:r>
              <a:rPr lang="en-US" sz="2800" dirty="0" err="1" smtClean="0"/>
              <a:t>QoL</a:t>
            </a:r>
            <a:r>
              <a:rPr lang="en-US" sz="2800" dirty="0" smtClean="0"/>
              <a:t> issues</a:t>
            </a:r>
          </a:p>
          <a:p>
            <a:pPr marL="285750" indent="-285750">
              <a:buFont typeface="Arial" charset="0"/>
              <a:buChar char="•"/>
            </a:pPr>
            <a:r>
              <a:rPr lang="en-US" sz="2800" dirty="0" smtClean="0"/>
              <a:t> </a:t>
            </a:r>
            <a:r>
              <a:rPr lang="en-US" sz="2800" dirty="0" smtClean="0"/>
              <a:t> Most </a:t>
            </a:r>
            <a:r>
              <a:rPr lang="en-US" sz="2800" dirty="0" smtClean="0"/>
              <a:t>participants supportive of  </a:t>
            </a:r>
            <a:r>
              <a:rPr lang="en-US" sz="2800" dirty="0" smtClean="0"/>
              <a:t>containing and slowing down           conversions </a:t>
            </a:r>
            <a:r>
              <a:rPr lang="en-US" sz="2800" dirty="0" smtClean="0"/>
              <a:t>of single family homes to rentals</a:t>
            </a:r>
          </a:p>
          <a:p>
            <a:pPr marL="285750" indent="-285750">
              <a:buFont typeface="Arial" charset="0"/>
              <a:buChar char="•"/>
            </a:pPr>
            <a:r>
              <a:rPr lang="en-US" sz="2800" dirty="0" smtClean="0"/>
              <a:t> Some </a:t>
            </a:r>
            <a:r>
              <a:rPr lang="en-US" sz="2800" dirty="0" smtClean="0"/>
              <a:t>support for conversion of </a:t>
            </a:r>
            <a:r>
              <a:rPr lang="en-US" sz="2800" dirty="0" smtClean="0"/>
              <a:t>student rentals to non-student housing </a:t>
            </a:r>
            <a:endParaRPr lang="en-US" sz="2800" dirty="0" smtClean="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762" y="2111308"/>
            <a:ext cx="4841823" cy="3552669"/>
          </a:xfrm>
          <a:prstGeom prst="rect">
            <a:avLst/>
          </a:prstGeom>
        </p:spPr>
      </p:pic>
    </p:spTree>
    <p:extLst>
      <p:ext uri="{BB962C8B-B14F-4D97-AF65-F5344CB8AC3E}">
        <p14:creationId xmlns:p14="http://schemas.microsoft.com/office/powerpoint/2010/main" val="4144190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402071"/>
            <a:ext cx="10515600" cy="1325563"/>
          </a:xfrm>
        </p:spPr>
        <p:txBody>
          <a:bodyPr>
            <a:normAutofit/>
          </a:bodyPr>
          <a:lstStyle/>
          <a:p>
            <a:r>
              <a:rPr lang="en-US" sz="4800" dirty="0" smtClean="0"/>
              <a:t>So what comes next?</a:t>
            </a:r>
            <a:endParaRPr lang="en-US" sz="4800" dirty="0"/>
          </a:p>
        </p:txBody>
      </p:sp>
      <p:sp>
        <p:nvSpPr>
          <p:cNvPr id="3" name="Content Placeholder 2"/>
          <p:cNvSpPr>
            <a:spLocks noGrp="1"/>
          </p:cNvSpPr>
          <p:nvPr>
            <p:ph idx="1"/>
          </p:nvPr>
        </p:nvSpPr>
        <p:spPr/>
        <p:txBody>
          <a:bodyPr>
            <a:normAutofit fontScale="25000" lnSpcReduction="20000"/>
          </a:bodyPr>
          <a:lstStyle/>
          <a:p>
            <a:r>
              <a:rPr lang="en-US" sz="11200" b="1" dirty="0" smtClean="0"/>
              <a:t>June 2018</a:t>
            </a:r>
          </a:p>
          <a:p>
            <a:pPr marL="0" indent="0">
              <a:buNone/>
            </a:pPr>
            <a:endParaRPr lang="en-US" sz="8600" b="1" dirty="0" smtClean="0"/>
          </a:p>
          <a:p>
            <a:pPr>
              <a:buFontTx/>
              <a:buChar char="-"/>
            </a:pPr>
            <a:r>
              <a:rPr lang="en-US" sz="11200" dirty="0" smtClean="0"/>
              <a:t>Wards </a:t>
            </a:r>
            <a:r>
              <a:rPr lang="en-US" sz="11200" dirty="0" smtClean="0"/>
              <a:t>1 and 8 NPA Meeting – June 13</a:t>
            </a:r>
            <a:r>
              <a:rPr lang="en-US" sz="11200" baseline="30000" dirty="0" smtClean="0"/>
              <a:t>th</a:t>
            </a:r>
          </a:p>
          <a:p>
            <a:pPr>
              <a:buFontTx/>
              <a:buChar char="-"/>
            </a:pPr>
            <a:r>
              <a:rPr lang="en-US" sz="11200" dirty="0" smtClean="0"/>
              <a:t>Public Workshop - Consultant presents draft report – June 25, SD Ireland </a:t>
            </a:r>
            <a:r>
              <a:rPr lang="en-US" sz="11200" dirty="0" err="1" smtClean="0"/>
              <a:t>Bldg</a:t>
            </a:r>
            <a:r>
              <a:rPr lang="en-US" sz="11200" dirty="0" smtClean="0"/>
              <a:t>, Champlain College, 12:00 noon – 2:00 p.m.</a:t>
            </a:r>
          </a:p>
          <a:p>
            <a:pPr>
              <a:buFontTx/>
              <a:buChar char="-"/>
            </a:pPr>
            <a:r>
              <a:rPr lang="en-US" sz="11200" dirty="0"/>
              <a:t>Public Meeting – Consultant presents draft report  - June 26, </a:t>
            </a:r>
            <a:r>
              <a:rPr lang="en-US" sz="11200" dirty="0" err="1"/>
              <a:t>Contois</a:t>
            </a:r>
            <a:r>
              <a:rPr lang="en-US" sz="11200" dirty="0"/>
              <a:t> </a:t>
            </a:r>
            <a:r>
              <a:rPr lang="en-US" sz="11200" dirty="0" smtClean="0"/>
              <a:t>Auditorium, 5:30 p.m. – 7:30 p.m. </a:t>
            </a:r>
          </a:p>
          <a:p>
            <a:pPr>
              <a:buFontTx/>
              <a:buChar char="-"/>
            </a:pPr>
            <a:r>
              <a:rPr lang="en-US" sz="11200" dirty="0" smtClean="0"/>
              <a:t>Report presented to CDNR Committee or City Council – July/Aug 2018</a:t>
            </a:r>
          </a:p>
          <a:p>
            <a:pPr marL="0" indent="0">
              <a:buNone/>
            </a:pPr>
            <a:endParaRPr lang="en-US" sz="11200" dirty="0"/>
          </a:p>
        </p:txBody>
      </p:sp>
    </p:spTree>
    <p:extLst>
      <p:ext uri="{BB962C8B-B14F-4D97-AF65-F5344CB8AC3E}">
        <p14:creationId xmlns:p14="http://schemas.microsoft.com/office/powerpoint/2010/main" val="4215807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Questions?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5206" y="6073794"/>
            <a:ext cx="863379" cy="575586"/>
          </a:xfrm>
          <a:prstGeom prst="rect">
            <a:avLst/>
          </a:prstGeom>
        </p:spPr>
      </p:pic>
      <p:pic>
        <p:nvPicPr>
          <p:cNvPr id="3" name="Picture 2"/>
          <p:cNvPicPr>
            <a:picLocks noChangeAspect="1"/>
          </p:cNvPicPr>
          <p:nvPr/>
        </p:nvPicPr>
        <p:blipFill>
          <a:blip r:embed="rId3"/>
          <a:stretch>
            <a:fillRect/>
          </a:stretch>
        </p:blipFill>
        <p:spPr>
          <a:xfrm>
            <a:off x="2683219" y="1631102"/>
            <a:ext cx="6920330" cy="4442692"/>
          </a:xfrm>
          <a:prstGeom prst="rect">
            <a:avLst/>
          </a:prstGeom>
        </p:spPr>
      </p:pic>
      <p:sp>
        <p:nvSpPr>
          <p:cNvPr id="5" name="Rectangle 4"/>
          <p:cNvSpPr/>
          <p:nvPr/>
        </p:nvSpPr>
        <p:spPr>
          <a:xfrm>
            <a:off x="8201892" y="1902691"/>
            <a:ext cx="3445164" cy="4524315"/>
          </a:xfrm>
          <a:prstGeom prst="rect">
            <a:avLst/>
          </a:prstGeom>
        </p:spPr>
        <p:txBody>
          <a:bodyPr wrap="square">
            <a:spAutoFit/>
          </a:bodyPr>
          <a:lstStyle/>
          <a:p>
            <a:endParaRPr lang="en-US" i="1" dirty="0" smtClean="0">
              <a:latin typeface="FranklinGothic-HeavyItalic"/>
            </a:endParaRPr>
          </a:p>
          <a:p>
            <a:endParaRPr lang="en-US" i="1" dirty="0">
              <a:latin typeface="FranklinGothic-HeavyItalic"/>
            </a:endParaRPr>
          </a:p>
          <a:p>
            <a:endParaRPr lang="en-US" i="1" dirty="0" smtClean="0">
              <a:latin typeface="FranklinGothic-HeavyItalic"/>
            </a:endParaRPr>
          </a:p>
          <a:p>
            <a:endParaRPr lang="en-US" i="1" dirty="0">
              <a:latin typeface="FranklinGothic-HeavyItalic"/>
            </a:endParaRPr>
          </a:p>
          <a:p>
            <a:endParaRPr lang="en-US" i="1" dirty="0" smtClean="0">
              <a:latin typeface="FranklinGothic-HeavyItalic"/>
            </a:endParaRPr>
          </a:p>
          <a:p>
            <a:endParaRPr lang="en-US" i="1" dirty="0">
              <a:latin typeface="FranklinGothic-HeavyItalic"/>
            </a:endParaRPr>
          </a:p>
          <a:p>
            <a:endParaRPr lang="en-US" i="1" dirty="0" smtClean="0">
              <a:latin typeface="FranklinGothic-HeavyItalic"/>
            </a:endParaRPr>
          </a:p>
          <a:p>
            <a:endParaRPr lang="en-US" i="1" dirty="0">
              <a:latin typeface="FranklinGothic-HeavyItalic"/>
            </a:endParaRPr>
          </a:p>
          <a:p>
            <a:endParaRPr lang="en-US" i="1" dirty="0" smtClean="0">
              <a:latin typeface="FranklinGothic-HeavyItalic"/>
            </a:endParaRPr>
          </a:p>
          <a:p>
            <a:endParaRPr lang="en-US" i="1" dirty="0">
              <a:latin typeface="FranklinGothic-HeavyItalic"/>
            </a:endParaRPr>
          </a:p>
          <a:p>
            <a:endParaRPr lang="en-US" i="1" dirty="0" smtClean="0">
              <a:latin typeface="FranklinGothic-HeavyItalic"/>
            </a:endParaRPr>
          </a:p>
          <a:p>
            <a:endParaRPr lang="en-US" i="1" dirty="0">
              <a:latin typeface="FranklinGothic-HeavyItalic"/>
            </a:endParaRPr>
          </a:p>
          <a:p>
            <a:endParaRPr lang="en-US" i="1" dirty="0" smtClean="0">
              <a:latin typeface="FranklinGothic-HeavyItalic"/>
            </a:endParaRPr>
          </a:p>
          <a:p>
            <a:endParaRPr lang="en-US" i="1" dirty="0" smtClean="0">
              <a:latin typeface="FranklinGothic-HeavyItalic"/>
            </a:endParaRPr>
          </a:p>
          <a:p>
            <a:endParaRPr lang="en-US" i="1" dirty="0">
              <a:latin typeface="FranklinGothic-HeavyItalic"/>
            </a:endParaRPr>
          </a:p>
          <a:p>
            <a:r>
              <a:rPr lang="en-US" i="1" dirty="0" smtClean="0">
                <a:latin typeface="FranklinGothic-HeavyItalic"/>
              </a:rPr>
              <a:t>Participant Addresses</a:t>
            </a:r>
            <a:endParaRPr lang="en-US" dirty="0"/>
          </a:p>
        </p:txBody>
      </p:sp>
    </p:spTree>
    <p:extLst>
      <p:ext uri="{BB962C8B-B14F-4D97-AF65-F5344CB8AC3E}">
        <p14:creationId xmlns:p14="http://schemas.microsoft.com/office/powerpoint/2010/main" val="825272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8053" y="499626"/>
            <a:ext cx="9884456" cy="2742337"/>
          </a:xfrm>
        </p:spPr>
        <p:txBody>
          <a:bodyPr>
            <a:normAutofit fontScale="90000"/>
          </a:bodyPr>
          <a:lstStyle/>
          <a:p>
            <a:pPr marL="685800" indent="-685800">
              <a:buFont typeface="Wingdings" panose="05000000000000000000" pitchFamily="2" charset="2"/>
              <a:buChar char="§"/>
            </a:pP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t>
            </a:r>
            <a:br>
              <a:rPr lang="en-US" dirty="0" smtClean="0"/>
            </a:br>
            <a:r>
              <a:rPr lang="en-US" dirty="0"/>
              <a:t/>
            </a:r>
            <a:br>
              <a:rPr lang="en-US" dirty="0"/>
            </a:br>
            <a:r>
              <a:rPr lang="en-US" dirty="0" smtClean="0"/>
              <a:t>			</a:t>
            </a:r>
            <a:r>
              <a:rPr lang="en-US" sz="4400" dirty="0" smtClean="0"/>
              <a:t>TNP Goals: </a:t>
            </a:r>
            <a:br>
              <a:rPr lang="en-US" sz="4400" dirty="0" smtClean="0"/>
            </a:br>
            <a:r>
              <a:rPr lang="en-US" sz="4400" dirty="0" smtClean="0"/>
              <a:t/>
            </a:r>
            <a:br>
              <a:rPr lang="en-US" sz="4400" dirty="0" smtClean="0"/>
            </a:br>
            <a:r>
              <a:rPr lang="en-US" sz="3100" dirty="0" smtClean="0"/>
              <a:t>Identify potential strategies and tools for </a:t>
            </a:r>
            <a:br>
              <a:rPr lang="en-US" sz="3100" dirty="0" smtClean="0"/>
            </a:br>
            <a:r>
              <a:rPr lang="en-US" sz="3100" dirty="0" smtClean="0"/>
              <a:t>neighborhood stabilization to create opportunities </a:t>
            </a:r>
            <a:br>
              <a:rPr lang="en-US" sz="3100" dirty="0" smtClean="0"/>
            </a:br>
            <a:r>
              <a:rPr lang="en-US" sz="3100" dirty="0" smtClean="0"/>
              <a:t>for a diversity of housing choices in near-campus neighborhoods</a:t>
            </a:r>
            <a:br>
              <a:rPr lang="en-US" sz="3100" dirty="0" smtClean="0"/>
            </a:br>
            <a:r>
              <a:rPr lang="en-US" sz="3100" dirty="0"/>
              <a:t/>
            </a:r>
            <a:br>
              <a:rPr lang="en-US" sz="3100" dirty="0"/>
            </a:br>
            <a:r>
              <a:rPr lang="en-US" sz="3100" dirty="0" smtClean="0"/>
              <a:t>Improve the quality of housing stock for</a:t>
            </a:r>
            <a:br>
              <a:rPr lang="en-US" sz="3100" dirty="0" smtClean="0"/>
            </a:br>
            <a:r>
              <a:rPr lang="en-US" sz="3100" dirty="0" smtClean="0"/>
              <a:t>a wide range of residents</a:t>
            </a:r>
            <a:br>
              <a:rPr lang="en-US" sz="3100" dirty="0" smtClean="0"/>
            </a:br>
            <a:r>
              <a:rPr lang="en-US" sz="3100" dirty="0"/>
              <a:t/>
            </a:r>
            <a:br>
              <a:rPr lang="en-US" sz="3100" dirty="0"/>
            </a:br>
            <a:r>
              <a:rPr lang="en-US" sz="3100" dirty="0" smtClean="0"/>
              <a:t>Identify quality of life initiatives to </a:t>
            </a:r>
            <a:br>
              <a:rPr lang="en-US" sz="3100" dirty="0" smtClean="0"/>
            </a:br>
            <a:r>
              <a:rPr lang="en-US" sz="3100" dirty="0" smtClean="0"/>
              <a:t>support residents</a:t>
            </a:r>
            <a:br>
              <a:rPr lang="en-US" sz="3100" dirty="0" smtClean="0"/>
            </a:br>
            <a:r>
              <a:rPr lang="en-US" sz="3100" dirty="0" smtClean="0"/>
              <a:t/>
            </a:r>
            <a:br>
              <a:rPr lang="en-US" sz="3100" dirty="0" smtClean="0"/>
            </a:br>
            <a:r>
              <a:rPr lang="en-US" sz="2800" dirty="0"/>
              <a:t/>
            </a:r>
            <a:br>
              <a:rPr lang="en-US" sz="2800" dirty="0"/>
            </a:br>
            <a:r>
              <a:rPr lang="en-US" sz="2800" dirty="0" smtClean="0"/>
              <a:t/>
            </a:r>
            <a:br>
              <a:rPr lang="en-US" sz="2800" dirty="0" smtClean="0"/>
            </a:br>
            <a:r>
              <a:rPr lang="en-US" sz="4400" dirty="0" smtClean="0"/>
              <a:t/>
            </a:r>
            <a:br>
              <a:rPr lang="en-US" sz="4400" dirty="0" smtClean="0"/>
            </a:br>
            <a:r>
              <a:rPr lang="en-US" sz="4400" dirty="0"/>
              <a:t/>
            </a:r>
            <a:br>
              <a:rPr lang="en-US" sz="4400" dirty="0"/>
            </a:br>
            <a:r>
              <a:rPr lang="en-US" sz="4400" dirty="0"/>
              <a:t/>
            </a:r>
            <a:br>
              <a:rPr lang="en-US" sz="4400" dirty="0"/>
            </a:br>
            <a:r>
              <a:rPr lang="en-US" sz="4400" dirty="0" smtClean="0"/>
              <a:t/>
            </a:r>
            <a:br>
              <a:rPr lang="en-US" sz="4400" dirty="0" smtClean="0"/>
            </a:br>
            <a:r>
              <a:rPr lang="en-US" sz="4400" dirty="0" smtClean="0"/>
              <a:t/>
            </a:r>
            <a:br>
              <a:rPr lang="en-US" sz="4400" dirty="0" smtClean="0"/>
            </a:br>
            <a:r>
              <a:rPr lang="en-US" sz="3100" dirty="0" smtClean="0"/>
              <a:t/>
            </a:r>
            <a:br>
              <a:rPr lang="en-US" sz="3100" dirty="0" smtClean="0"/>
            </a:br>
            <a:endParaRPr lang="en-US" sz="310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5206" y="6073794"/>
            <a:ext cx="863379" cy="575586"/>
          </a:xfrm>
          <a:prstGeom prst="rect">
            <a:avLst/>
          </a:prstGeom>
        </p:spPr>
      </p:pic>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2924" y="3018915"/>
            <a:ext cx="3019169" cy="27948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5242" y="1161832"/>
            <a:ext cx="2236851" cy="18570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5911273" y="5164846"/>
            <a:ext cx="3404160" cy="1484533"/>
          </a:xfrm>
          <a:prstGeom prst="rect">
            <a:avLst/>
          </a:prstGeom>
        </p:spPr>
      </p:pic>
    </p:spTree>
    <p:extLst>
      <p:ext uri="{BB962C8B-B14F-4D97-AF65-F5344CB8AC3E}">
        <p14:creationId xmlns:p14="http://schemas.microsoft.com/office/powerpoint/2010/main" val="3997242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36" y="1825625"/>
            <a:ext cx="9737435" cy="2035175"/>
          </a:xfrm>
        </p:spPr>
        <p:txBody>
          <a:bodyPr>
            <a:normAutofit/>
          </a:bodyPr>
          <a:lstStyle/>
          <a:p>
            <a:r>
              <a:rPr lang="en-US" sz="4000" dirty="0" smtClean="0"/>
              <a:t/>
            </a:r>
            <a:br>
              <a:rPr lang="en-US" sz="4000" dirty="0" smtClean="0"/>
            </a:br>
            <a:endParaRPr lang="en-US" sz="4000" dirty="0"/>
          </a:p>
        </p:txBody>
      </p:sp>
      <p:sp>
        <p:nvSpPr>
          <p:cNvPr id="3" name="Content Placeholder 2"/>
          <p:cNvSpPr>
            <a:spLocks noGrp="1"/>
          </p:cNvSpPr>
          <p:nvPr>
            <p:ph sz="half" idx="1"/>
          </p:nvPr>
        </p:nvSpPr>
        <p:spPr>
          <a:xfrm>
            <a:off x="323274" y="628073"/>
            <a:ext cx="11083635" cy="5310908"/>
          </a:xfrm>
        </p:spPr>
        <p:txBody>
          <a:bodyPr>
            <a:normAutofit/>
          </a:bodyPr>
          <a:lstStyle/>
          <a:p>
            <a:pPr marL="342900" indent="-342900">
              <a:buFont typeface="Arial" charset="0"/>
              <a:buChar char="•"/>
            </a:pPr>
            <a:r>
              <a:rPr lang="en-US" sz="3600" dirty="0"/>
              <a:t>TNP - one of 22 proposals </a:t>
            </a:r>
            <a:endParaRPr lang="en-US" sz="3600" dirty="0" smtClean="0"/>
          </a:p>
          <a:p>
            <a:pPr marL="0" indent="0">
              <a:buNone/>
            </a:pPr>
            <a:r>
              <a:rPr lang="en-US" sz="3600" dirty="0"/>
              <a:t>i</a:t>
            </a:r>
            <a:r>
              <a:rPr lang="en-US" sz="3600" dirty="0" smtClean="0"/>
              <a:t>n HAP aimed at more affordable </a:t>
            </a:r>
          </a:p>
          <a:p>
            <a:pPr marL="0" indent="0">
              <a:buNone/>
            </a:pPr>
            <a:r>
              <a:rPr lang="en-US" sz="3600" dirty="0" smtClean="0"/>
              <a:t>housing and livability in the city</a:t>
            </a:r>
            <a:endParaRPr lang="en-US" sz="3600" dirty="0"/>
          </a:p>
          <a:p>
            <a:pPr marL="0" indent="0">
              <a:buNone/>
            </a:pPr>
            <a:endParaRPr lang="en-US" sz="3600" dirty="0"/>
          </a:p>
          <a:p>
            <a:pPr marL="0" indent="0">
              <a:buNone/>
            </a:pPr>
            <a:r>
              <a:rPr lang="en-US" sz="3600" dirty="0"/>
              <a:t>Residents of neighborhoods </a:t>
            </a:r>
            <a:endParaRPr lang="en-US" sz="3600" dirty="0" smtClean="0"/>
          </a:p>
          <a:p>
            <a:pPr marL="0" indent="0">
              <a:buNone/>
            </a:pPr>
            <a:r>
              <a:rPr lang="en-US" sz="3600" dirty="0" smtClean="0"/>
              <a:t>impacted </a:t>
            </a:r>
            <a:r>
              <a:rPr lang="en-US" sz="3600" dirty="0"/>
              <a:t>by heavy student </a:t>
            </a:r>
            <a:endParaRPr lang="en-US" sz="3600" dirty="0" smtClean="0"/>
          </a:p>
          <a:p>
            <a:pPr marL="0" indent="0">
              <a:buNone/>
            </a:pPr>
            <a:r>
              <a:rPr lang="en-US" sz="3600" dirty="0" smtClean="0"/>
              <a:t>populations </a:t>
            </a:r>
            <a:r>
              <a:rPr lang="en-US" sz="3600" dirty="0"/>
              <a:t>called </a:t>
            </a:r>
            <a:r>
              <a:rPr lang="en-US" sz="3600" dirty="0" smtClean="0"/>
              <a:t>for </a:t>
            </a:r>
            <a:r>
              <a:rPr lang="en-US" sz="3600" dirty="0"/>
              <a:t>a </a:t>
            </a:r>
            <a:endParaRPr lang="en-US" sz="3600" dirty="0" smtClean="0"/>
          </a:p>
          <a:p>
            <a:pPr marL="0" indent="0">
              <a:buNone/>
            </a:pPr>
            <a:r>
              <a:rPr lang="en-US" sz="3600" dirty="0" smtClean="0"/>
              <a:t>pro-active NSP (TNP</a:t>
            </a:r>
            <a:r>
              <a:rPr lang="en-US" sz="3600" dirty="0"/>
              <a:t>) </a:t>
            </a:r>
          </a:p>
        </p:txBody>
      </p:sp>
      <p:pic>
        <p:nvPicPr>
          <p:cNvPr id="4" name="Picture 3"/>
          <p:cNvPicPr>
            <a:picLocks noChangeAspect="1"/>
          </p:cNvPicPr>
          <p:nvPr/>
        </p:nvPicPr>
        <p:blipFill>
          <a:blip r:embed="rId2"/>
          <a:stretch>
            <a:fillRect/>
          </a:stretch>
        </p:blipFill>
        <p:spPr>
          <a:xfrm>
            <a:off x="7167418" y="960582"/>
            <a:ext cx="4849092" cy="4165600"/>
          </a:xfrm>
          <a:prstGeom prst="rect">
            <a:avLst/>
          </a:prstGeom>
        </p:spPr>
      </p:pic>
    </p:spTree>
    <p:extLst>
      <p:ext uri="{BB962C8B-B14F-4D97-AF65-F5344CB8AC3E}">
        <p14:creationId xmlns:p14="http://schemas.microsoft.com/office/powerpoint/2010/main" val="594251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1"/>
            <a:ext cx="10515600" cy="2386012"/>
          </a:xfrm>
        </p:spPr>
        <p:txBody>
          <a:bodyPr>
            <a:normAutofit fontScale="90000"/>
          </a:bodyPr>
          <a:lstStyle/>
          <a:p>
            <a:pPr algn="ctr"/>
            <a:r>
              <a:rPr lang="en-US" sz="4400" dirty="0" smtClean="0"/>
              <a:t>City identified availability &amp; affordability of housing as one of its most significant challenges</a:t>
            </a:r>
            <a:br>
              <a:rPr lang="en-US" sz="4400" dirty="0" smtClean="0"/>
            </a:br>
            <a:endParaRPr lang="en-US" sz="4400" dirty="0"/>
          </a:p>
        </p:txBody>
      </p:sp>
      <p:sp>
        <p:nvSpPr>
          <p:cNvPr id="3" name="Content Placeholder 2"/>
          <p:cNvSpPr>
            <a:spLocks noGrp="1"/>
          </p:cNvSpPr>
          <p:nvPr>
            <p:ph sz="half" idx="1"/>
          </p:nvPr>
        </p:nvSpPr>
        <p:spPr>
          <a:xfrm>
            <a:off x="1120000" y="2161309"/>
            <a:ext cx="3962639" cy="2696441"/>
          </a:xfrm>
        </p:spPr>
        <p:txBody>
          <a:bodyPr>
            <a:noAutofit/>
          </a:bodyPr>
          <a:lstStyle/>
          <a:p>
            <a:pPr>
              <a:lnSpc>
                <a:spcPct val="100000"/>
              </a:lnSpc>
              <a:spcBef>
                <a:spcPts val="0"/>
              </a:spcBef>
            </a:pPr>
            <a:r>
              <a:rPr lang="en-US" dirty="0" smtClean="0"/>
              <a:t>HAP identified lack of sufficient housing as negatively impacting quality of life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5206" y="6073794"/>
            <a:ext cx="863379" cy="575586"/>
          </a:xfrm>
          <a:prstGeom prst="rect">
            <a:avLst/>
          </a:prstGeom>
        </p:spPr>
      </p:pic>
      <p:sp>
        <p:nvSpPr>
          <p:cNvPr id="4" name="Content Placeholder 3"/>
          <p:cNvSpPr>
            <a:spLocks noGrp="1"/>
          </p:cNvSpPr>
          <p:nvPr>
            <p:ph sz="half" idx="2"/>
          </p:nvPr>
        </p:nvSpPr>
        <p:spPr>
          <a:xfrm>
            <a:off x="6319840" y="2400300"/>
            <a:ext cx="5033960" cy="3399609"/>
          </a:xfrm>
        </p:spPr>
        <p:txBody>
          <a:bodyPr>
            <a:noAutofit/>
          </a:bodyPr>
          <a:lstStyle/>
          <a:p>
            <a:r>
              <a:rPr lang="en-US" sz="2400" smtClean="0"/>
              <a:t>Overtime the City has pursued strategies to address quality of life challenges: e.g.</a:t>
            </a:r>
          </a:p>
          <a:p>
            <a:r>
              <a:rPr lang="en-US" sz="2400" smtClean="0"/>
              <a:t>Minimum Rental Housing Ord.</a:t>
            </a:r>
          </a:p>
          <a:p>
            <a:r>
              <a:rPr lang="en-US" sz="2400" smtClean="0"/>
              <a:t>Noise Ordinance</a:t>
            </a:r>
          </a:p>
          <a:p>
            <a:r>
              <a:rPr lang="en-US" sz="2400" smtClean="0"/>
              <a:t>4-Unrelated zoning provision</a:t>
            </a:r>
          </a:p>
          <a:p>
            <a:r>
              <a:rPr lang="en-US" sz="2400" smtClean="0"/>
              <a:t>Agreements between City &amp; institutions around housing </a:t>
            </a:r>
          </a:p>
          <a:p>
            <a:r>
              <a:rPr lang="en-US" sz="2400" smtClean="0"/>
              <a:t>UVM &amp; Champlain College </a:t>
            </a:r>
            <a:r>
              <a:rPr lang="mr-IN" sz="2400" smtClean="0"/>
              <a:t>–</a:t>
            </a:r>
            <a:r>
              <a:rPr lang="en-US" sz="2400" smtClean="0"/>
              <a:t> host of programs aimed at improving QoL</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87" y="4259527"/>
            <a:ext cx="4624449" cy="2295652"/>
          </a:xfrm>
          <a:prstGeom prst="rect">
            <a:avLst/>
          </a:prstGeom>
        </p:spPr>
      </p:pic>
    </p:spTree>
    <p:extLst>
      <p:ext uri="{BB962C8B-B14F-4D97-AF65-F5344CB8AC3E}">
        <p14:creationId xmlns:p14="http://schemas.microsoft.com/office/powerpoint/2010/main" val="1526708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411306"/>
            <a:ext cx="10233800" cy="1325563"/>
          </a:xfrm>
        </p:spPr>
        <p:txBody>
          <a:bodyPr/>
          <a:lstStyle/>
          <a:p>
            <a:r>
              <a:rPr lang="en-US" dirty="0" smtClean="0"/>
              <a:t>TNP Consultants’ Tasks:</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dirty="0" smtClean="0"/>
              <a:t>Create datasets and analyze neighborhood trends (demographics, student renter housing, real estate/market trends, </a:t>
            </a:r>
            <a:r>
              <a:rPr lang="en-US" dirty="0" err="1" smtClean="0"/>
              <a:t>QoL</a:t>
            </a:r>
            <a:r>
              <a:rPr lang="en-US" dirty="0" smtClean="0"/>
              <a:t>)</a:t>
            </a:r>
          </a:p>
          <a:p>
            <a:pPr>
              <a:buFont typeface="Wingdings" panose="05000000000000000000" pitchFamily="2" charset="2"/>
              <a:buChar char="§"/>
            </a:pPr>
            <a:r>
              <a:rPr lang="en-US" dirty="0" smtClean="0"/>
              <a:t>Research best practices in peer communities</a:t>
            </a:r>
          </a:p>
          <a:p>
            <a:pPr>
              <a:buFont typeface="Wingdings" panose="05000000000000000000" pitchFamily="2" charset="2"/>
              <a:buChar char="§"/>
            </a:pPr>
            <a:r>
              <a:rPr lang="en-US" dirty="0" smtClean="0"/>
              <a:t>Stakeholder consultations (extensive interviews with residents, property owners, students, developers, institutions, realtors, city staff etc.)</a:t>
            </a:r>
          </a:p>
          <a:p>
            <a:pPr>
              <a:buFont typeface="Wingdings" panose="05000000000000000000" pitchFamily="2" charset="2"/>
              <a:buChar char="§"/>
            </a:pPr>
            <a:r>
              <a:rPr lang="en-US" dirty="0" smtClean="0"/>
              <a:t>Neighborhood tours of study area (Wards 1, 2, 6 &amp; 8)</a:t>
            </a:r>
          </a:p>
          <a:p>
            <a:pPr>
              <a:buFont typeface="Wingdings" panose="05000000000000000000" pitchFamily="2" charset="2"/>
              <a:buChar char="§"/>
            </a:pPr>
            <a:r>
              <a:rPr lang="en-US" dirty="0" smtClean="0"/>
              <a:t>Recommend strategies and tools that City and partners could consider to address neighborhood stabilization </a:t>
            </a:r>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Tree>
    <p:extLst>
      <p:ext uri="{BB962C8B-B14F-4D97-AF65-F5344CB8AC3E}">
        <p14:creationId xmlns:p14="http://schemas.microsoft.com/office/powerpoint/2010/main" val="289062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365125"/>
            <a:ext cx="10233800" cy="1325563"/>
          </a:xfrm>
        </p:spPr>
        <p:txBody>
          <a:bodyPr/>
          <a:lstStyle/>
          <a:p>
            <a:r>
              <a:rPr lang="en-US" dirty="0" smtClean="0"/>
              <a:t>Geographic focus:</a:t>
            </a:r>
            <a:endParaRPr lang="en-US" dirty="0"/>
          </a:p>
        </p:txBody>
      </p:sp>
      <p:sp>
        <p:nvSpPr>
          <p:cNvPr id="3" name="Content Placeholder 2"/>
          <p:cNvSpPr>
            <a:spLocks noGrp="1"/>
          </p:cNvSpPr>
          <p:nvPr>
            <p:ph idx="1"/>
          </p:nvPr>
        </p:nvSpPr>
        <p:spPr>
          <a:xfrm>
            <a:off x="1120000" y="1797916"/>
            <a:ext cx="10233800" cy="4351338"/>
          </a:xfrm>
        </p:spPr>
        <p:txBody>
          <a:bodyPr>
            <a:normAutofit fontScale="70000" lnSpcReduction="20000"/>
          </a:bodyPr>
          <a:lstStyle/>
          <a:p>
            <a:pPr lvl="8"/>
            <a:r>
              <a:rPr lang="en-US" sz="4000" dirty="0" smtClean="0">
                <a:latin typeface="Trebuchet MS" panose="020B0603020202020204" pitchFamily="34" charset="0"/>
              </a:rPr>
              <a:t>RFP asked consultants to study </a:t>
            </a:r>
          </a:p>
          <a:p>
            <a:pPr marL="0" indent="0">
              <a:buNone/>
            </a:pPr>
            <a:r>
              <a:rPr lang="en-US" sz="4000" dirty="0" smtClean="0"/>
              <a:t>				near-campus neighborhoods </a:t>
            </a:r>
          </a:p>
          <a:p>
            <a:pPr marL="0" indent="0">
              <a:buNone/>
            </a:pPr>
            <a:r>
              <a:rPr lang="en-US" sz="4000" dirty="0" smtClean="0"/>
              <a:t>				(Wards 1, 2, 6 and 8. Ward 3 </a:t>
            </a:r>
          </a:p>
          <a:p>
            <a:pPr marL="0" indent="0">
              <a:buNone/>
            </a:pPr>
            <a:r>
              <a:rPr lang="en-US" sz="4000" dirty="0" smtClean="0"/>
              <a:t>				was also studied)</a:t>
            </a:r>
          </a:p>
          <a:p>
            <a:endParaRPr lang="en-US" sz="3600" dirty="0"/>
          </a:p>
          <a:p>
            <a:pPr lvl="8"/>
            <a:r>
              <a:rPr lang="en-US" sz="4000" dirty="0" smtClean="0">
                <a:latin typeface="Trebuchet MS" panose="020B0603020202020204" pitchFamily="34" charset="0"/>
              </a:rPr>
              <a:t>Through an evaluation of background </a:t>
            </a:r>
          </a:p>
          <a:p>
            <a:pPr marL="0" indent="0">
              <a:buNone/>
            </a:pPr>
            <a:r>
              <a:rPr lang="en-US" sz="4000" dirty="0" smtClean="0"/>
              <a:t>				information and community 						conversations, an area was identified &gt;&gt;25%			&gt;25% of residents are students</a:t>
            </a:r>
          </a:p>
          <a:p>
            <a:pPr marL="0" indent="0">
              <a:buNone/>
            </a:pPr>
            <a:r>
              <a:rPr lang="en-US" sz="4000" dirty="0" smtClean="0"/>
              <a:t>				</a:t>
            </a:r>
            <a:r>
              <a:rPr lang="en-US" sz="3600" dirty="0" smtClean="0"/>
              <a:t>					</a:t>
            </a:r>
          </a:p>
          <a:p>
            <a:endParaRPr lang="en-US" sz="3600" dirty="0" smtClean="0"/>
          </a:p>
          <a:p>
            <a:endParaRPr lang="en-US" sz="3600" dirty="0"/>
          </a:p>
          <a:p>
            <a:endParaRPr lang="en-US" sz="3600" dirty="0" smtClean="0"/>
          </a:p>
          <a:p>
            <a:endParaRPr lang="en-US" sz="3600" dirty="0" smtClean="0"/>
          </a:p>
          <a:p>
            <a:endParaRPr lang="en-US" sz="3600"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553986" y="1690688"/>
            <a:ext cx="4156561" cy="4283508"/>
          </a:xfrm>
          <a:prstGeom prst="rect">
            <a:avLst/>
          </a:prstGeom>
        </p:spPr>
      </p:pic>
    </p:spTree>
    <p:extLst>
      <p:ext uri="{BB962C8B-B14F-4D97-AF65-F5344CB8AC3E}">
        <p14:creationId xmlns:p14="http://schemas.microsoft.com/office/powerpoint/2010/main" val="162334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420544"/>
            <a:ext cx="10515600" cy="1325563"/>
          </a:xfrm>
        </p:spPr>
        <p:txBody>
          <a:bodyPr/>
          <a:lstStyle/>
          <a:p>
            <a:r>
              <a:rPr lang="en-US" dirty="0" smtClean="0"/>
              <a:t>TNP Process:</a:t>
            </a:r>
            <a:endParaRPr lang="en-US" dirty="0"/>
          </a:p>
        </p:txBody>
      </p:sp>
      <p:sp>
        <p:nvSpPr>
          <p:cNvPr id="3" name="Content Placeholder 2"/>
          <p:cNvSpPr>
            <a:spLocks noGrp="1"/>
          </p:cNvSpPr>
          <p:nvPr>
            <p:ph idx="1"/>
          </p:nvPr>
        </p:nvSpPr>
        <p:spPr/>
        <p:txBody>
          <a:bodyPr/>
          <a:lstStyle/>
          <a:p>
            <a:r>
              <a:rPr lang="en-US" dirty="0" smtClean="0"/>
              <a:t>Interviews and site tours – 60 interviews, site tours (Wards 1, 2, 6, &amp; 8)</a:t>
            </a:r>
          </a:p>
          <a:p>
            <a:r>
              <a:rPr lang="en-US" dirty="0" smtClean="0"/>
              <a:t>Input from interviews and tours was used to identify key issues and informed the approach to the analysis of other types of data</a:t>
            </a:r>
          </a:p>
          <a:p>
            <a:r>
              <a:rPr lang="en-US" dirty="0" smtClean="0"/>
              <a:t>Interpreting datasets from the City, institutions, Census and other sources</a:t>
            </a:r>
          </a:p>
          <a:p>
            <a:r>
              <a:rPr lang="en-US" dirty="0" smtClean="0"/>
              <a:t>Preliminary discussion with key implementers to vet variety of strategies so ideas brought forward were viable options to consider</a:t>
            </a:r>
          </a:p>
          <a:p>
            <a:endParaRPr lang="en-US" dirty="0"/>
          </a:p>
        </p:txBody>
      </p:sp>
    </p:spTree>
    <p:extLst>
      <p:ext uri="{BB962C8B-B14F-4D97-AF65-F5344CB8AC3E}">
        <p14:creationId xmlns:p14="http://schemas.microsoft.com/office/powerpoint/2010/main" val="285084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392834"/>
            <a:ext cx="10515600" cy="1325563"/>
          </a:xfrm>
        </p:spPr>
        <p:txBody>
          <a:bodyPr/>
          <a:lstStyle/>
          <a:p>
            <a:r>
              <a:rPr lang="en-US" dirty="0" smtClean="0"/>
              <a:t>TNP Process</a:t>
            </a:r>
            <a:endParaRPr lang="en-US" dirty="0"/>
          </a:p>
        </p:txBody>
      </p:sp>
      <p:sp>
        <p:nvSpPr>
          <p:cNvPr id="3" name="Content Placeholder 2"/>
          <p:cNvSpPr>
            <a:spLocks noGrp="1"/>
          </p:cNvSpPr>
          <p:nvPr>
            <p:ph idx="1"/>
          </p:nvPr>
        </p:nvSpPr>
        <p:spPr/>
        <p:txBody>
          <a:bodyPr>
            <a:normAutofit/>
          </a:bodyPr>
          <a:lstStyle/>
          <a:p>
            <a:r>
              <a:rPr lang="en-US" dirty="0" smtClean="0"/>
              <a:t>Community Open House – December 2017</a:t>
            </a:r>
          </a:p>
          <a:p>
            <a:r>
              <a:rPr lang="en-US" dirty="0" smtClean="0"/>
              <a:t>Community Survey – December 2017 – February 2018</a:t>
            </a:r>
          </a:p>
          <a:p>
            <a:r>
              <a:rPr lang="en-US" dirty="0" smtClean="0"/>
              <a:t>Funding Partners/Steering Committee – Project Partners provided guidance throughout the project</a:t>
            </a:r>
            <a:endParaRPr lang="en-US" dirty="0"/>
          </a:p>
        </p:txBody>
      </p:sp>
      <p:pic>
        <p:nvPicPr>
          <p:cNvPr id="4" name="Picture 3"/>
          <p:cNvPicPr>
            <a:picLocks noChangeAspect="1"/>
          </p:cNvPicPr>
          <p:nvPr/>
        </p:nvPicPr>
        <p:blipFill>
          <a:blip r:embed="rId2"/>
          <a:stretch>
            <a:fillRect/>
          </a:stretch>
        </p:blipFill>
        <p:spPr>
          <a:xfrm>
            <a:off x="655784" y="3820390"/>
            <a:ext cx="5495636" cy="2819400"/>
          </a:xfrm>
          <a:prstGeom prst="rect">
            <a:avLst/>
          </a:prstGeom>
        </p:spPr>
      </p:pic>
      <p:pic>
        <p:nvPicPr>
          <p:cNvPr id="5" name="Picture 4"/>
          <p:cNvPicPr>
            <a:picLocks noChangeAspect="1"/>
          </p:cNvPicPr>
          <p:nvPr/>
        </p:nvPicPr>
        <p:blipFill>
          <a:blip r:embed="rId3"/>
          <a:stretch>
            <a:fillRect/>
          </a:stretch>
        </p:blipFill>
        <p:spPr>
          <a:xfrm>
            <a:off x="6151420" y="3820390"/>
            <a:ext cx="5398700" cy="2819400"/>
          </a:xfrm>
          <a:prstGeom prst="rect">
            <a:avLst/>
          </a:prstGeom>
        </p:spPr>
      </p:pic>
    </p:spTree>
    <p:extLst>
      <p:ext uri="{BB962C8B-B14F-4D97-AF65-F5344CB8AC3E}">
        <p14:creationId xmlns:p14="http://schemas.microsoft.com/office/powerpoint/2010/main" val="4017117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20615</TotalTime>
  <Words>1041</Words>
  <Application>Microsoft Office PowerPoint</Application>
  <PresentationFormat>Widescreen</PresentationFormat>
  <Paragraphs>127</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Corbel</vt:lpstr>
      <vt:lpstr>FranklinGothic-HeavyItalic</vt:lpstr>
      <vt:lpstr>Mangal</vt:lpstr>
      <vt:lpstr>Trebuchet MS</vt:lpstr>
      <vt:lpstr>Wingdings</vt:lpstr>
      <vt:lpstr>Depth</vt:lpstr>
      <vt:lpstr> The Neighborhood Project (TNP)    </vt:lpstr>
      <vt:lpstr>Background to The Neighborhood Project (TNP)  - Part of Eagles Landing settlement agreement  - Champlain College agreed to work with City, UVM and Preservation Burlington to create a neighborhood stabilization program (TNP)   - Residents of near-campus areas were calling for a pro-active strategy to support QoL improvements in City’s historic neighborhoods    </vt:lpstr>
      <vt:lpstr>                      TNP Goals:   Identify potential strategies and tools for  neighborhood stabilization to create opportunities  for a diversity of housing choices in near-campus neighborhoods  Improve the quality of housing stock for a wide range of residents  Identify quality of life initiatives to  support residents          </vt:lpstr>
      <vt:lpstr> </vt:lpstr>
      <vt:lpstr>City identified availability &amp; affordability of housing as one of its most significant challenges </vt:lpstr>
      <vt:lpstr>TNP Consultants’ Tasks:</vt:lpstr>
      <vt:lpstr>Geographic focus:</vt:lpstr>
      <vt:lpstr>TNP Process:</vt:lpstr>
      <vt:lpstr>TNP Process</vt:lpstr>
      <vt:lpstr>TNP findings organized around three overarching areas:</vt:lpstr>
      <vt:lpstr>Key Findings: </vt:lpstr>
      <vt:lpstr>Key findings:</vt:lpstr>
      <vt:lpstr>  Percentage of population ages  Areas with highest propensity 50-64 by Census Block Group  to change</vt:lpstr>
      <vt:lpstr>Key findings:</vt:lpstr>
      <vt:lpstr>Two major conclusions:</vt:lpstr>
      <vt:lpstr>3 potential strategies, each with proposed actions:</vt:lpstr>
      <vt:lpstr>#1 Enhance quality of life initiatives</vt:lpstr>
      <vt:lpstr>#2 Contain conversion of single family homes to rentals</vt:lpstr>
      <vt:lpstr>#3 Convert selected primarily student rental properties to non-student housing</vt:lpstr>
      <vt:lpstr>Feedback on proposed strategies:</vt:lpstr>
      <vt:lpstr>So what comes next?</vt:lpstr>
      <vt:lpstr>Questions?</vt:lpstr>
    </vt:vector>
  </TitlesOfParts>
  <Company>City of Burlington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CEDO FY 2018</dc:title>
  <dc:creator>Noelle MacKay</dc:creator>
  <cp:lastModifiedBy>Gillian Nanton</cp:lastModifiedBy>
  <cp:revision>186</cp:revision>
  <cp:lastPrinted>2018-06-13T21:51:52Z</cp:lastPrinted>
  <dcterms:created xsi:type="dcterms:W3CDTF">2017-05-12T14:27:08Z</dcterms:created>
  <dcterms:modified xsi:type="dcterms:W3CDTF">2018-06-14T21:29:16Z</dcterms:modified>
</cp:coreProperties>
</file>