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61" r:id="rId2"/>
    <p:sldId id="315" r:id="rId3"/>
    <p:sldId id="272" r:id="rId4"/>
    <p:sldId id="321" r:id="rId5"/>
    <p:sldId id="348" r:id="rId6"/>
    <p:sldId id="349" r:id="rId7"/>
    <p:sldId id="350" r:id="rId8"/>
    <p:sldId id="352" r:id="rId9"/>
    <p:sldId id="353" r:id="rId10"/>
    <p:sldId id="347" r:id="rId11"/>
    <p:sldId id="351" r:id="rId12"/>
    <p:sldId id="355" r:id="rId13"/>
    <p:sldId id="320" r:id="rId14"/>
    <p:sldId id="324" r:id="rId15"/>
    <p:sldId id="356" r:id="rId16"/>
    <p:sldId id="357" r:id="rId17"/>
    <p:sldId id="358" r:id="rId18"/>
    <p:sldId id="359" r:id="rId19"/>
    <p:sldId id="341" r:id="rId20"/>
    <p:sldId id="340" r:id="rId21"/>
    <p:sldId id="342" r:id="rId22"/>
    <p:sldId id="344" r:id="rId23"/>
    <p:sldId id="345" r:id="rId24"/>
    <p:sldId id="339"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904" userDrawn="1">
          <p15:clr>
            <a:srgbClr val="A4A3A4"/>
          </p15:clr>
        </p15:guide>
        <p15:guide id="2" orient="horz" pos="21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ana McBride" initials="AM" lastIdx="1" clrIdx="0">
    <p:extLst>
      <p:ext uri="{19B8F6BF-5375-455C-9EA6-DF929625EA0E}">
        <p15:presenceInfo xmlns:p15="http://schemas.microsoft.com/office/powerpoint/2012/main" userId="a47d86d696c86f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87" autoAdjust="0"/>
    <p:restoredTop sz="94706" autoAdjust="0"/>
  </p:normalViewPr>
  <p:slideViewPr>
    <p:cSldViewPr snapToGrid="0">
      <p:cViewPr varScale="1">
        <p:scale>
          <a:sx n="80" d="100"/>
          <a:sy n="80" d="100"/>
        </p:scale>
        <p:origin x="720" y="56"/>
      </p:cViewPr>
      <p:guideLst>
        <p:guide pos="2904"/>
        <p:guide orient="horz" pos="2112"/>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8" d="100"/>
          <a:sy n="68" d="100"/>
        </p:scale>
        <p:origin x="2765"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a:t>Response</a:t>
            </a:r>
            <a:r>
              <a:rPr lang="en-US" sz="1200" baseline="0" dirty="0"/>
              <a:t> % </a:t>
            </a:r>
            <a:endParaRPr lang="en-US" sz="1200"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964128766251106"/>
          <c:y val="0.13587034010358745"/>
          <c:w val="0.7335491637122532"/>
          <c:h val="0.7654602334137136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3-B96F-4DF0-846E-E2844E80E2F2}"/>
              </c:ext>
            </c:extLst>
          </c:dPt>
          <c:dPt>
            <c:idx val="1"/>
            <c:invertIfNegative val="0"/>
            <c:bubble3D val="0"/>
            <c:spPr>
              <a:solidFill>
                <a:srgbClr val="FFC000"/>
              </a:solidFill>
              <a:ln>
                <a:noFill/>
              </a:ln>
              <a:effectLst/>
            </c:spPr>
            <c:extLst>
              <c:ext xmlns:c16="http://schemas.microsoft.com/office/drawing/2014/chart" uri="{C3380CC4-5D6E-409C-BE32-E72D297353CC}">
                <c16:uniqueId val="{00000004-B96F-4DF0-846E-E2844E80E2F2}"/>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B96F-4DF0-846E-E2844E80E2F2}"/>
              </c:ext>
            </c:extLst>
          </c:dPt>
          <c:dPt>
            <c:idx val="3"/>
            <c:invertIfNegative val="0"/>
            <c:bubble3D val="0"/>
            <c:spPr>
              <a:solidFill>
                <a:srgbClr val="00B0F0"/>
              </a:solidFill>
              <a:ln>
                <a:noFill/>
              </a:ln>
              <a:effectLst/>
            </c:spPr>
            <c:extLst>
              <c:ext xmlns:c16="http://schemas.microsoft.com/office/drawing/2014/chart" uri="{C3380CC4-5D6E-409C-BE32-E72D297353CC}">
                <c16:uniqueId val="{00000006-B96F-4DF0-846E-E2844E80E2F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Hot</c:v>
                </c:pt>
                <c:pt idx="1">
                  <c:v>Warm</c:v>
                </c:pt>
                <c:pt idx="2">
                  <c:v>Uncertain</c:v>
                </c:pt>
                <c:pt idx="3">
                  <c:v>Cool</c:v>
                </c:pt>
                <c:pt idx="4">
                  <c:v>Cold</c:v>
                </c:pt>
              </c:strCache>
            </c:strRef>
          </c:cat>
          <c:val>
            <c:numRef>
              <c:f>Sheet1!$B$2:$B$6</c:f>
              <c:numCache>
                <c:formatCode>General</c:formatCode>
                <c:ptCount val="5"/>
                <c:pt idx="0">
                  <c:v>0.17</c:v>
                </c:pt>
                <c:pt idx="1">
                  <c:v>0.47</c:v>
                </c:pt>
                <c:pt idx="2">
                  <c:v>7.0000000000000007E-2</c:v>
                </c:pt>
                <c:pt idx="3">
                  <c:v>0.27</c:v>
                </c:pt>
                <c:pt idx="4">
                  <c:v>0.14000000000000001</c:v>
                </c:pt>
              </c:numCache>
            </c:numRef>
          </c:val>
          <c:extLst>
            <c:ext xmlns:c16="http://schemas.microsoft.com/office/drawing/2014/chart" uri="{C3380CC4-5D6E-409C-BE32-E72D297353CC}">
              <c16:uniqueId val="{00000000-B96F-4DF0-846E-E2844E80E2F2}"/>
            </c:ext>
          </c:extLst>
        </c:ser>
        <c:dLbls>
          <c:showLegendKey val="0"/>
          <c:showVal val="0"/>
          <c:showCatName val="0"/>
          <c:showSerName val="0"/>
          <c:showPercent val="0"/>
          <c:showBubbleSize val="0"/>
        </c:dLbls>
        <c:gapWidth val="182"/>
        <c:axId val="547155344"/>
        <c:axId val="547161576"/>
      </c:barChart>
      <c:catAx>
        <c:axId val="547155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47161576"/>
        <c:crosses val="autoZero"/>
        <c:auto val="1"/>
        <c:lblAlgn val="ctr"/>
        <c:lblOffset val="100"/>
        <c:noMultiLvlLbl val="0"/>
      </c:catAx>
      <c:valAx>
        <c:axId val="54716157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715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a:t>Response</a:t>
            </a:r>
            <a:r>
              <a:rPr lang="en-US" sz="1200" baseline="0" dirty="0"/>
              <a:t> % </a:t>
            </a:r>
            <a:endParaRPr lang="en-US" sz="1200"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964128766251106"/>
          <c:y val="0.13587034010358745"/>
          <c:w val="0.71803498093954377"/>
          <c:h val="0.7654602334137136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3-B96F-4DF0-846E-E2844E80E2F2}"/>
              </c:ext>
            </c:extLst>
          </c:dPt>
          <c:dPt>
            <c:idx val="1"/>
            <c:invertIfNegative val="0"/>
            <c:bubble3D val="0"/>
            <c:spPr>
              <a:solidFill>
                <a:srgbClr val="FFC000"/>
              </a:solidFill>
              <a:ln>
                <a:noFill/>
              </a:ln>
              <a:effectLst/>
            </c:spPr>
            <c:extLst>
              <c:ext xmlns:c16="http://schemas.microsoft.com/office/drawing/2014/chart" uri="{C3380CC4-5D6E-409C-BE32-E72D297353CC}">
                <c16:uniqueId val="{00000004-B96F-4DF0-846E-E2844E80E2F2}"/>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B96F-4DF0-846E-E2844E80E2F2}"/>
              </c:ext>
            </c:extLst>
          </c:dPt>
          <c:dPt>
            <c:idx val="3"/>
            <c:invertIfNegative val="0"/>
            <c:bubble3D val="0"/>
            <c:spPr>
              <a:solidFill>
                <a:srgbClr val="00B0F0"/>
              </a:solidFill>
              <a:ln>
                <a:noFill/>
              </a:ln>
              <a:effectLst/>
            </c:spPr>
            <c:extLst>
              <c:ext xmlns:c16="http://schemas.microsoft.com/office/drawing/2014/chart" uri="{C3380CC4-5D6E-409C-BE32-E72D297353CC}">
                <c16:uniqueId val="{00000006-B96F-4DF0-846E-E2844E80E2F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Hot</c:v>
                </c:pt>
                <c:pt idx="1">
                  <c:v>Warm</c:v>
                </c:pt>
                <c:pt idx="2">
                  <c:v>Uncertain</c:v>
                </c:pt>
                <c:pt idx="3">
                  <c:v>Cool</c:v>
                </c:pt>
                <c:pt idx="4">
                  <c:v>Cold</c:v>
                </c:pt>
              </c:strCache>
            </c:strRef>
          </c:cat>
          <c:val>
            <c:numRef>
              <c:f>Sheet1!$B$2:$B$6</c:f>
              <c:numCache>
                <c:formatCode>General</c:formatCode>
                <c:ptCount val="5"/>
                <c:pt idx="0">
                  <c:v>0.32</c:v>
                </c:pt>
                <c:pt idx="1">
                  <c:v>0.33</c:v>
                </c:pt>
                <c:pt idx="2">
                  <c:v>0.05</c:v>
                </c:pt>
                <c:pt idx="3">
                  <c:v>0.18</c:v>
                </c:pt>
                <c:pt idx="4">
                  <c:v>0.12</c:v>
                </c:pt>
              </c:numCache>
            </c:numRef>
          </c:val>
          <c:extLst>
            <c:ext xmlns:c16="http://schemas.microsoft.com/office/drawing/2014/chart" uri="{C3380CC4-5D6E-409C-BE32-E72D297353CC}">
              <c16:uniqueId val="{00000000-B96F-4DF0-846E-E2844E80E2F2}"/>
            </c:ext>
          </c:extLst>
        </c:ser>
        <c:dLbls>
          <c:showLegendKey val="0"/>
          <c:showVal val="0"/>
          <c:showCatName val="0"/>
          <c:showSerName val="0"/>
          <c:showPercent val="0"/>
          <c:showBubbleSize val="0"/>
        </c:dLbls>
        <c:gapWidth val="182"/>
        <c:axId val="547155344"/>
        <c:axId val="547161576"/>
      </c:barChart>
      <c:catAx>
        <c:axId val="547155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47161576"/>
        <c:crosses val="autoZero"/>
        <c:auto val="1"/>
        <c:lblAlgn val="ctr"/>
        <c:lblOffset val="100"/>
        <c:noMultiLvlLbl val="0"/>
      </c:catAx>
      <c:valAx>
        <c:axId val="54716157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715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a:t>Response</a:t>
            </a:r>
            <a:r>
              <a:rPr lang="en-US" sz="1200" baseline="0" dirty="0"/>
              <a:t> % </a:t>
            </a:r>
            <a:endParaRPr lang="en-US" sz="1200"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964128766251106"/>
          <c:y val="0.13587034010358745"/>
          <c:w val="0.71493214438500197"/>
          <c:h val="0.7654602334137136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3-B96F-4DF0-846E-E2844E80E2F2}"/>
              </c:ext>
            </c:extLst>
          </c:dPt>
          <c:dPt>
            <c:idx val="1"/>
            <c:invertIfNegative val="0"/>
            <c:bubble3D val="0"/>
            <c:spPr>
              <a:solidFill>
                <a:srgbClr val="FFC000"/>
              </a:solidFill>
              <a:ln>
                <a:noFill/>
              </a:ln>
              <a:effectLst/>
            </c:spPr>
            <c:extLst>
              <c:ext xmlns:c16="http://schemas.microsoft.com/office/drawing/2014/chart" uri="{C3380CC4-5D6E-409C-BE32-E72D297353CC}">
                <c16:uniqueId val="{00000004-B96F-4DF0-846E-E2844E80E2F2}"/>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B96F-4DF0-846E-E2844E80E2F2}"/>
              </c:ext>
            </c:extLst>
          </c:dPt>
          <c:dPt>
            <c:idx val="3"/>
            <c:invertIfNegative val="0"/>
            <c:bubble3D val="0"/>
            <c:spPr>
              <a:solidFill>
                <a:srgbClr val="00B0F0"/>
              </a:solidFill>
              <a:ln>
                <a:noFill/>
              </a:ln>
              <a:effectLst/>
            </c:spPr>
            <c:extLst>
              <c:ext xmlns:c16="http://schemas.microsoft.com/office/drawing/2014/chart" uri="{C3380CC4-5D6E-409C-BE32-E72D297353CC}">
                <c16:uniqueId val="{00000006-B96F-4DF0-846E-E2844E80E2F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Hot</c:v>
                </c:pt>
                <c:pt idx="1">
                  <c:v>Warm</c:v>
                </c:pt>
                <c:pt idx="2">
                  <c:v>Uncertain</c:v>
                </c:pt>
                <c:pt idx="3">
                  <c:v>Cool</c:v>
                </c:pt>
                <c:pt idx="4">
                  <c:v>Cold</c:v>
                </c:pt>
              </c:strCache>
            </c:strRef>
          </c:cat>
          <c:val>
            <c:numRef>
              <c:f>Sheet1!$B$2:$B$6</c:f>
              <c:numCache>
                <c:formatCode>General</c:formatCode>
                <c:ptCount val="5"/>
                <c:pt idx="0">
                  <c:v>0.34</c:v>
                </c:pt>
                <c:pt idx="1">
                  <c:v>0.28999999999999998</c:v>
                </c:pt>
                <c:pt idx="2">
                  <c:v>0.13</c:v>
                </c:pt>
                <c:pt idx="3">
                  <c:v>0.13</c:v>
                </c:pt>
                <c:pt idx="4">
                  <c:v>0.12</c:v>
                </c:pt>
              </c:numCache>
            </c:numRef>
          </c:val>
          <c:extLst>
            <c:ext xmlns:c16="http://schemas.microsoft.com/office/drawing/2014/chart" uri="{C3380CC4-5D6E-409C-BE32-E72D297353CC}">
              <c16:uniqueId val="{00000000-B96F-4DF0-846E-E2844E80E2F2}"/>
            </c:ext>
          </c:extLst>
        </c:ser>
        <c:dLbls>
          <c:showLegendKey val="0"/>
          <c:showVal val="0"/>
          <c:showCatName val="0"/>
          <c:showSerName val="0"/>
          <c:showPercent val="0"/>
          <c:showBubbleSize val="0"/>
        </c:dLbls>
        <c:gapWidth val="182"/>
        <c:axId val="547155344"/>
        <c:axId val="547161576"/>
      </c:barChart>
      <c:catAx>
        <c:axId val="547155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47161576"/>
        <c:crosses val="autoZero"/>
        <c:auto val="1"/>
        <c:lblAlgn val="ctr"/>
        <c:lblOffset val="100"/>
        <c:noMultiLvlLbl val="0"/>
      </c:catAx>
      <c:valAx>
        <c:axId val="54716157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715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5"/>
          </a:xfrm>
          <a:prstGeom prst="rect">
            <a:avLst/>
          </a:prstGeom>
        </p:spPr>
        <p:txBody>
          <a:bodyPr vert="horz" lIns="93170" tIns="46585" rIns="93170" bIns="46585" rtlCol="0"/>
          <a:lstStyle>
            <a:lvl1pPr algn="r">
              <a:defRPr sz="1200"/>
            </a:lvl1pPr>
          </a:lstStyle>
          <a:p>
            <a:fld id="{59041DB8-B66F-4DC8-A96E-33677E0F90FF}" type="datetimeFigureOut">
              <a:rPr lang="en-US" smtClean="0"/>
              <a:t>6/28/2018</a:t>
            </a:fld>
            <a:endParaRPr lang="en-US"/>
          </a:p>
        </p:txBody>
      </p:sp>
      <p:sp>
        <p:nvSpPr>
          <p:cNvPr id="4" name="Footer Placeholder 3"/>
          <p:cNvSpPr>
            <a:spLocks noGrp="1"/>
          </p:cNvSpPr>
          <p:nvPr>
            <p:ph type="ftr" sz="quarter" idx="2"/>
          </p:nvPr>
        </p:nvSpPr>
        <p:spPr>
          <a:xfrm>
            <a:off x="1" y="8829968"/>
            <a:ext cx="3037840" cy="466434"/>
          </a:xfrm>
          <a:prstGeom prst="rect">
            <a:avLst/>
          </a:prstGeom>
        </p:spPr>
        <p:txBody>
          <a:bodyPr vert="horz" lIns="93170" tIns="46585" rIns="93170"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70" tIns="46585" rIns="93170" bIns="46585"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0" tIns="46585" rIns="93170" bIns="46585" rtlCol="0"/>
          <a:lstStyle>
            <a:lvl1pPr algn="r">
              <a:defRPr sz="1200"/>
            </a:lvl1pPr>
          </a:lstStyle>
          <a:p>
            <a:fld id="{DEB49C4A-65AC-492D-9701-81B46C3AD0E4}" type="datetimeFigureOut">
              <a:rPr lang="en-US" smtClean="0"/>
              <a:t>6/28/2018</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73892"/>
            <a:ext cx="5608320" cy="3137535"/>
          </a:xfrm>
          <a:prstGeom prst="rect">
            <a:avLst/>
          </a:prstGeom>
        </p:spPr>
        <p:txBody>
          <a:bodyPr vert="horz" lIns="93170" tIns="46585" rIns="93170" bIns="4658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8"/>
            <a:ext cx="3037840" cy="466434"/>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0" tIns="46585" rIns="93170" bIns="46585"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a:t>
            </a:fld>
            <a:endParaRPr lang="en-US"/>
          </a:p>
        </p:txBody>
      </p:sp>
    </p:spTree>
    <p:extLst>
      <p:ext uri="{BB962C8B-B14F-4D97-AF65-F5344CB8AC3E}">
        <p14:creationId xmlns:p14="http://schemas.microsoft.com/office/powerpoint/2010/main" val="975877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9144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970384" y="1909346"/>
            <a:ext cx="7203233" cy="3383280"/>
          </a:xfrm>
        </p:spPr>
        <p:txBody>
          <a:bodyPr anchor="b">
            <a:normAutofit/>
          </a:bodyPr>
          <a:lstStyle>
            <a:lvl1pPr algn="l">
              <a:lnSpc>
                <a:spcPct val="76000"/>
              </a:lnSpc>
              <a:defRPr sz="6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70384" y="5432564"/>
            <a:ext cx="7203233" cy="457200"/>
          </a:xfrm>
        </p:spPr>
        <p:txBody>
          <a:bodyPr>
            <a:normAutofit/>
          </a:bodyPr>
          <a:lstStyle>
            <a:lvl1pPr marL="0" indent="0" algn="l">
              <a:spcBef>
                <a:spcPts val="0"/>
              </a:spcBef>
              <a:buNone/>
              <a:defRPr sz="1500" b="0">
                <a:solidFill>
                  <a:schemeClr val="accent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4D2107AF-B90A-436D-9F07-CB1EB38A5E5D}" type="datetime1">
              <a:rPr lang="en-US" smtClean="0"/>
              <a:t>6/28/2018</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6985" y="489857"/>
            <a:ext cx="1265465"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489857"/>
            <a:ext cx="5690508" cy="53013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154C77D-EED3-47DE-A4B1-DF6C32FE222D}" type="datetime1">
              <a:rPr lang="en-US" smtClean="0"/>
              <a:t>6/28/2018</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0590" y="0"/>
            <a:ext cx="7200900" cy="708660"/>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910590" y="777242"/>
            <a:ext cx="7200900" cy="38099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BF8CDB7-4B5E-4A27-A3B3-30D156C43EEE}" type="datetime1">
              <a:rPr lang="en-US" smtClean="0"/>
              <a:t>6/28/2018</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userDrawn="1"/>
        </p:nvGrpSpPr>
        <p:grpSpPr bwMode="hidden">
          <a:xfrm>
            <a:off x="-1" y="0"/>
            <a:ext cx="9144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971550" y="2541573"/>
            <a:ext cx="7200900" cy="2743200"/>
          </a:xfrm>
        </p:spPr>
        <p:txBody>
          <a:bodyPr anchor="b">
            <a:normAutofit/>
          </a:bodyPr>
          <a:lstStyle>
            <a:lvl1pPr>
              <a:lnSpc>
                <a:spcPct val="85000"/>
              </a:lnSpc>
              <a:defRPr sz="45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71550" y="5431536"/>
            <a:ext cx="7200900" cy="457200"/>
          </a:xfrm>
        </p:spPr>
        <p:txBody>
          <a:bodyPr>
            <a:normAutofit/>
          </a:bodyPr>
          <a:lstStyle>
            <a:lvl1pPr marL="0" indent="0">
              <a:spcBef>
                <a:spcPts val="0"/>
              </a:spcBef>
              <a:buNone/>
              <a:defRPr sz="1500" b="0">
                <a:solidFill>
                  <a:schemeClr val="tx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cxnSp>
        <p:nvCxnSpPr>
          <p:cNvPr id="58" name="Straight Connector 57"/>
          <p:cNvCxnSpPr/>
          <p:nvPr userDrawn="1"/>
        </p:nvCxnSpPr>
        <p:spPr>
          <a:xfrm>
            <a:off x="971550" y="5294175"/>
            <a:ext cx="720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1550" y="1981200"/>
            <a:ext cx="3429000" cy="3810001"/>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43450" y="1981200"/>
            <a:ext cx="3429000" cy="3810001"/>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2A47FFF-4061-46D7-BB23-72CA8A0E55C6}" type="datetime1">
              <a:rPr lang="en-US" smtClean="0"/>
              <a:t>6/28/2018</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71550" y="1818322"/>
            <a:ext cx="3429000" cy="641350"/>
          </a:xfrm>
        </p:spPr>
        <p:txBody>
          <a:bodyPr anchor="ctr">
            <a:normAutofit/>
          </a:bodyPr>
          <a:lstStyle>
            <a:lvl1pPr marL="0" indent="0">
              <a:spcBef>
                <a:spcPts val="0"/>
              </a:spcBef>
              <a:buNone/>
              <a:defRPr sz="15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71550" y="2503714"/>
            <a:ext cx="3429000" cy="3287487"/>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43450" y="1818322"/>
            <a:ext cx="3429000" cy="641350"/>
          </a:xfrm>
        </p:spPr>
        <p:txBody>
          <a:bodyPr anchor="ctr">
            <a:normAutofit/>
          </a:bodyPr>
          <a:lstStyle>
            <a:lvl1pPr marL="0" indent="0">
              <a:spcBef>
                <a:spcPts val="0"/>
              </a:spcBef>
              <a:buNone/>
              <a:defRPr sz="15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43450" y="2503714"/>
            <a:ext cx="3429000" cy="3287487"/>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E87A7B3-165D-4FE8-86FD-3248C1D0F865}" type="datetime1">
              <a:rPr lang="en-US" smtClean="0"/>
              <a:t>6/28/2018</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07829415-8FA6-4898-85F4-466D7CC5ABC8}" type="datetime1">
              <a:rPr lang="en-US" smtClean="0"/>
              <a:t>6/28/2018</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9144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1A35162A-7B5D-4521-9043-21D8FFFD7DA2}" type="datetime1">
              <a:rPr lang="en-US" smtClean="0"/>
              <a:t>6/28/2018</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userDrawn="1"/>
        </p:nvGrpSpPr>
        <p:grpSpPr bwMode="hidden">
          <a:xfrm>
            <a:off x="-1" y="0"/>
            <a:ext cx="9144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54864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934864" y="571500"/>
            <a:ext cx="2743200" cy="2197100"/>
          </a:xfrm>
        </p:spPr>
        <p:txBody>
          <a:bodyPr anchor="b">
            <a:normAutofit/>
          </a:bodyPr>
          <a:lstStyle>
            <a:lvl1pPr>
              <a:defRPr sz="195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07398" y="571500"/>
            <a:ext cx="4663440" cy="5715000"/>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34864" y="2995012"/>
            <a:ext cx="2743200" cy="2285950"/>
          </a:xfrm>
        </p:spPr>
        <p:txBody>
          <a:bodyPr>
            <a:normAutofit/>
          </a:bodyPr>
          <a:lstStyle>
            <a:lvl1pPr marL="0" indent="0">
              <a:spcBef>
                <a:spcPts val="900"/>
              </a:spcBef>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cxnSp>
        <p:nvCxnSpPr>
          <p:cNvPr id="60" name="Straight Connector 59"/>
          <p:cNvCxnSpPr/>
          <p:nvPr userDrawn="1"/>
        </p:nvCxnSpPr>
        <p:spPr>
          <a:xfrm>
            <a:off x="5942317" y="2895600"/>
            <a:ext cx="27444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70342FE5-93E6-4021-A5DD-00B25A150464}" type="datetime1">
              <a:rPr lang="en-US" smtClean="0"/>
              <a:t>6/28/2018</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bwMode="hidden">
          <a:xfrm>
            <a:off x="-1" y="0"/>
            <a:ext cx="9144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54864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9" name="Straight Connector 58"/>
          <p:cNvCxnSpPr/>
          <p:nvPr/>
        </p:nvCxnSpPr>
        <p:spPr>
          <a:xfrm>
            <a:off x="5942317" y="2895600"/>
            <a:ext cx="27444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32170" y="576072"/>
            <a:ext cx="2743200" cy="2194560"/>
          </a:xfrm>
        </p:spPr>
        <p:txBody>
          <a:bodyPr anchor="b">
            <a:normAutofit/>
          </a:bodyPr>
          <a:lstStyle>
            <a:lvl1pPr>
              <a:defRPr sz="195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3309" y="-159"/>
            <a:ext cx="5486400" cy="6858000"/>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932170" y="2999232"/>
            <a:ext cx="2743200" cy="2286000"/>
          </a:xfrm>
        </p:spPr>
        <p:txBody>
          <a:bodyPr/>
          <a:lstStyle>
            <a:lvl1pPr marL="0" indent="0">
              <a:spcBef>
                <a:spcPts val="900"/>
              </a:spcBef>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9144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971550" y="503854"/>
            <a:ext cx="72009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71550" y="1981202"/>
            <a:ext cx="72009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457200" y="6172200"/>
            <a:ext cx="82296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457201" y="6289679"/>
            <a:ext cx="4596023" cy="222436"/>
          </a:xfrm>
          <a:prstGeom prst="rect">
            <a:avLst/>
          </a:prstGeom>
        </p:spPr>
        <p:txBody>
          <a:bodyPr vert="horz" lIns="91440" tIns="45720" rIns="91440" bIns="45720" rtlCol="0" anchor="ctr"/>
          <a:lstStyle>
            <a:lvl1pPr algn="l">
              <a:defRPr sz="825">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6970531" y="6289679"/>
            <a:ext cx="724460" cy="222436"/>
          </a:xfrm>
          <a:prstGeom prst="rect">
            <a:avLst/>
          </a:prstGeom>
        </p:spPr>
        <p:txBody>
          <a:bodyPr vert="horz" lIns="91440" tIns="45720" rIns="91440" bIns="45720" rtlCol="0" anchor="ctr"/>
          <a:lstStyle>
            <a:lvl1pPr algn="r">
              <a:defRPr sz="825">
                <a:solidFill>
                  <a:schemeClr val="tx1">
                    <a:lumMod val="90000"/>
                    <a:lumOff val="10000"/>
                  </a:schemeClr>
                </a:solidFill>
              </a:defRPr>
            </a:lvl1pPr>
          </a:lstStyle>
          <a:p>
            <a:fld id="{D1BC8D0E-48F0-4FDC-8184-A9C46F60BFB3}" type="datetime1">
              <a:rPr lang="en-US" smtClean="0"/>
              <a:t>6/28/2018</a:t>
            </a:fld>
            <a:endParaRPr lang="en-US" dirty="0"/>
          </a:p>
        </p:txBody>
      </p:sp>
      <p:sp>
        <p:nvSpPr>
          <p:cNvPr id="6" name="Slide Number Placeholder 5"/>
          <p:cNvSpPr>
            <a:spLocks noGrp="1"/>
          </p:cNvSpPr>
          <p:nvPr>
            <p:ph type="sldNum" sz="quarter" idx="4"/>
          </p:nvPr>
        </p:nvSpPr>
        <p:spPr>
          <a:xfrm>
            <a:off x="7998983" y="6289679"/>
            <a:ext cx="689162" cy="222436"/>
          </a:xfrm>
          <a:prstGeom prst="rect">
            <a:avLst/>
          </a:prstGeom>
        </p:spPr>
        <p:txBody>
          <a:bodyPr vert="horz" lIns="91440" tIns="45720" rIns="91440" bIns="45720" rtlCol="0" anchor="ctr"/>
          <a:lstStyle>
            <a:lvl1pPr algn="r">
              <a:defRPr sz="825">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400" b="1" kern="1200">
          <a:solidFill>
            <a:schemeClr val="accent1">
              <a:lumMod val="75000"/>
            </a:schemeClr>
          </a:solidFill>
          <a:latin typeface="+mj-lt"/>
          <a:ea typeface="+mj-ea"/>
          <a:cs typeface="+mj-cs"/>
        </a:defRPr>
      </a:lvl1pPr>
    </p:titleStyle>
    <p:bodyStyle>
      <a:lvl1pPr marL="171450" indent="-171450" algn="l" defTabSz="685800" rtl="0" eaLnBrk="1" latinLnBrk="0" hangingPunct="1">
        <a:lnSpc>
          <a:spcPct val="90000"/>
        </a:lnSpc>
        <a:spcBef>
          <a:spcPts val="1350"/>
        </a:spcBef>
        <a:buClr>
          <a:schemeClr val="accent1">
            <a:lumMod val="75000"/>
          </a:schemeClr>
        </a:buClr>
        <a:buSzPct val="100000"/>
        <a:buFont typeface="Arial" pitchFamily="34" charset="0"/>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900"/>
        </a:spcBef>
        <a:buClr>
          <a:schemeClr val="accent1">
            <a:lumMod val="75000"/>
          </a:schemeClr>
        </a:buClr>
        <a:buSzPct val="100000"/>
        <a:buFont typeface="Arial" pitchFamily="34" charset="0"/>
        <a:buChar char="▪"/>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1">
            <a:lumMod val="75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1">
            <a:lumMod val="75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1">
            <a:lumMod val="75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lumMod val="75000"/>
          </a:schemeClr>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lumMod val="75000"/>
          </a:schemeClr>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lumMod val="75000"/>
          </a:schemeClr>
        </a:buClr>
        <a:buSzPct val="100000"/>
        <a:buFont typeface="Arial" pitchFamily="34" charset="0"/>
        <a:buChar char="▪"/>
        <a:defRPr sz="1050" kern="1200">
          <a:solidFill>
            <a:schemeClr val="tx1"/>
          </a:solidFill>
          <a:latin typeface="+mn-lt"/>
          <a:ea typeface="+mn-ea"/>
          <a:cs typeface="+mn-cs"/>
        </a:defRPr>
      </a:lvl8pPr>
      <a:lvl9pPr marL="1408509" indent="0" algn="l" defTabSz="685800" rtl="0" eaLnBrk="1" latinLnBrk="0" hangingPunct="1">
        <a:lnSpc>
          <a:spcPct val="90000"/>
        </a:lnSpc>
        <a:spcBef>
          <a:spcPts val="450"/>
        </a:spcBef>
        <a:buClr>
          <a:schemeClr val="accent1">
            <a:lumMod val="75000"/>
          </a:schemeClr>
        </a:buClr>
        <a:buSzPct val="100000"/>
        <a:buFont typeface="Arial" pitchFamily="34" charset="0"/>
        <a:buNone/>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744" y="1147346"/>
            <a:ext cx="7588221" cy="2281654"/>
          </a:xfrm>
        </p:spPr>
        <p:txBody>
          <a:bodyPr>
            <a:normAutofit/>
          </a:bodyPr>
          <a:lstStyle/>
          <a:p>
            <a:r>
              <a:rPr lang="en-US" sz="4800" dirty="0">
                <a:latin typeface="Aktiv Grotesk Light" pitchFamily="50" charset="0"/>
              </a:rPr>
              <a:t>Workshop</a:t>
            </a:r>
          </a:p>
        </p:txBody>
      </p:sp>
      <p:sp>
        <p:nvSpPr>
          <p:cNvPr id="3" name="Subtitle 2"/>
          <p:cNvSpPr>
            <a:spLocks noGrp="1"/>
          </p:cNvSpPr>
          <p:nvPr>
            <p:ph type="subTitle" idx="1"/>
          </p:nvPr>
        </p:nvSpPr>
        <p:spPr>
          <a:xfrm>
            <a:off x="970384" y="5376289"/>
            <a:ext cx="7203233" cy="796027"/>
          </a:xfrm>
        </p:spPr>
        <p:txBody>
          <a:bodyPr>
            <a:normAutofit/>
          </a:bodyPr>
          <a:lstStyle/>
          <a:p>
            <a:r>
              <a:rPr lang="en-US" dirty="0"/>
              <a:t>June 25, 2018</a:t>
            </a:r>
          </a:p>
          <a:p>
            <a:endParaRPr lang="en-US" dirty="0"/>
          </a:p>
          <a:p>
            <a:r>
              <a:rPr lang="en-US" dirty="0"/>
              <a:t>Presented by</a:t>
            </a:r>
          </a:p>
        </p:txBody>
      </p:sp>
      <p:sp>
        <p:nvSpPr>
          <p:cNvPr id="4" name="Subtitle 2">
            <a:extLst>
              <a:ext uri="{FF2B5EF4-FFF2-40B4-BE49-F238E27FC236}">
                <a16:creationId xmlns:a16="http://schemas.microsoft.com/office/drawing/2014/main" id="{26604D02-453C-4567-9FAC-A039E2E9FFF5}"/>
              </a:ext>
            </a:extLst>
          </p:cNvPr>
          <p:cNvSpPr txBox="1">
            <a:spLocks/>
          </p:cNvSpPr>
          <p:nvPr/>
        </p:nvSpPr>
        <p:spPr>
          <a:xfrm>
            <a:off x="802743" y="1391827"/>
            <a:ext cx="7203233" cy="34290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0"/>
              </a:spcBef>
              <a:buClr>
                <a:schemeClr val="accent1">
                  <a:lumMod val="75000"/>
                </a:schemeClr>
              </a:buClr>
              <a:buSzPct val="100000"/>
              <a:buFont typeface="Arial" pitchFamily="34" charset="0"/>
              <a:buNone/>
              <a:defRPr sz="2000" b="0" kern="1200">
                <a:solidFill>
                  <a:schemeClr val="accent1">
                    <a:lumMod val="75000"/>
                  </a:schemeClr>
                </a:solidFill>
                <a:latin typeface="+mn-lt"/>
                <a:ea typeface="+mn-ea"/>
                <a:cs typeface="+mn-cs"/>
              </a:defRPr>
            </a:lvl1pPr>
            <a:lvl2pPr marL="457200" indent="0" algn="ctr" defTabSz="914400" rtl="0" eaLnBrk="1" latinLnBrk="0" hangingPunct="1">
              <a:lnSpc>
                <a:spcPct val="90000"/>
              </a:lnSpc>
              <a:spcBef>
                <a:spcPts val="1200"/>
              </a:spcBef>
              <a:buClr>
                <a:schemeClr val="accent1">
                  <a:lumMod val="75000"/>
                </a:schemeClr>
              </a:buClr>
              <a:buSzPct val="100000"/>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lumMod val="75000"/>
                </a:schemeClr>
              </a:buClr>
              <a:buSzPct val="100000"/>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lumMod val="75000"/>
                </a:schemeClr>
              </a:buClr>
              <a:buSzPct val="100000"/>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accent1">
                  <a:lumMod val="75000"/>
                </a:schemeClr>
              </a:buClr>
              <a:buSzPct val="100000"/>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Clr>
                <a:schemeClr val="accent1">
                  <a:lumMod val="75000"/>
                </a:schemeClr>
              </a:buClr>
              <a:buSzPct val="100000"/>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Clr>
                <a:schemeClr val="accent1">
                  <a:lumMod val="75000"/>
                </a:schemeClr>
              </a:buClr>
              <a:buSzPct val="100000"/>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Clr>
                <a:schemeClr val="accent1">
                  <a:lumMod val="75000"/>
                </a:schemeClr>
              </a:buClr>
              <a:buSzPct val="100000"/>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600"/>
              </a:spcBef>
              <a:buClr>
                <a:schemeClr val="accent1">
                  <a:lumMod val="75000"/>
                </a:schemeClr>
              </a:buClr>
              <a:buSzPct val="100000"/>
              <a:buFont typeface="Arial" pitchFamily="34" charset="0"/>
              <a:buNone/>
              <a:defRPr sz="1600" kern="1200">
                <a:solidFill>
                  <a:schemeClr val="tx1"/>
                </a:solidFill>
                <a:latin typeface="+mn-lt"/>
                <a:ea typeface="+mn-ea"/>
                <a:cs typeface="+mn-cs"/>
              </a:defRPr>
            </a:lvl9pPr>
          </a:lstStyle>
          <a:p>
            <a:r>
              <a:rPr lang="en-US" sz="2700" dirty="0"/>
              <a:t>THE NEIGHBORHOOD PROJECT</a:t>
            </a:r>
          </a:p>
        </p:txBody>
      </p:sp>
      <p:pic>
        <p:nvPicPr>
          <p:cNvPr id="5" name="Picture 4"/>
          <p:cNvPicPr>
            <a:picLocks noChangeAspect="1"/>
          </p:cNvPicPr>
          <p:nvPr/>
        </p:nvPicPr>
        <p:blipFill>
          <a:blip r:embed="rId2"/>
          <a:stretch>
            <a:fillRect/>
          </a:stretch>
        </p:blipFill>
        <p:spPr>
          <a:xfrm>
            <a:off x="2267830" y="5794395"/>
            <a:ext cx="2870979" cy="377921"/>
          </a:xfrm>
          <a:prstGeom prst="rect">
            <a:avLst/>
          </a:prstGeom>
        </p:spPr>
      </p:pic>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3526"/>
            <a:ext cx="2506979" cy="657042"/>
          </a:xfrm>
        </p:spPr>
        <p:txBody>
          <a:bodyPr>
            <a:noAutofit/>
          </a:bodyPr>
          <a:lstStyle/>
          <a:p>
            <a:r>
              <a:rPr lang="en-US" sz="2800" b="0" dirty="0">
                <a:latin typeface="Bebas Neue" panose="020B0606020202050201" pitchFamily="34" charset="0"/>
              </a:rPr>
              <a:t>Major conclusions</a:t>
            </a:r>
          </a:p>
        </p:txBody>
      </p:sp>
      <p:sp>
        <p:nvSpPr>
          <p:cNvPr id="6" name="Slide Number Placeholder 5"/>
          <p:cNvSpPr>
            <a:spLocks noGrp="1"/>
          </p:cNvSpPr>
          <p:nvPr>
            <p:ph type="sldNum" sz="quarter" idx="12"/>
          </p:nvPr>
        </p:nvSpPr>
        <p:spPr/>
        <p:txBody>
          <a:bodyPr/>
          <a:lstStyle/>
          <a:p>
            <a:fld id="{E31375A4-56A4-47D6-9801-1991572033F7}" type="slidenum">
              <a:rPr lang="en-US" smtClean="0"/>
              <a:t>10</a:t>
            </a:fld>
            <a:endParaRPr lang="en-US"/>
          </a:p>
        </p:txBody>
      </p:sp>
      <p:sp>
        <p:nvSpPr>
          <p:cNvPr id="3" name="Rectangle 2"/>
          <p:cNvSpPr/>
          <p:nvPr/>
        </p:nvSpPr>
        <p:spPr>
          <a:xfrm>
            <a:off x="999961" y="1506140"/>
            <a:ext cx="7287491" cy="3693319"/>
          </a:xfrm>
          <a:prstGeom prst="rect">
            <a:avLst/>
          </a:prstGeom>
        </p:spPr>
        <p:txBody>
          <a:bodyPr wrap="square">
            <a:spAutoFit/>
          </a:bodyPr>
          <a:lstStyle/>
          <a:p>
            <a:r>
              <a:rPr lang="en-US" dirty="0"/>
              <a:t>#1: Areas predominantly occupied by student renters have been student neighborhoods for several decades now. The housing stock in these areas reflect this long standing use, which create challenges for rehabilitation and/ or conversion to owner-occupied and/or longer-term rental housing.</a:t>
            </a:r>
          </a:p>
          <a:p>
            <a:endParaRPr lang="en-US" dirty="0"/>
          </a:p>
          <a:p>
            <a:endParaRPr lang="en-US" dirty="0"/>
          </a:p>
          <a:p>
            <a:r>
              <a:rPr lang="en-US" dirty="0"/>
              <a:t>#2: The spread of student rentals can be managed somewhat through</a:t>
            </a:r>
          </a:p>
          <a:p>
            <a:r>
              <a:rPr lang="en-US" dirty="0"/>
              <a:t>regulatory processes, but a more permanent solution requires a combination of new, dedicated student housing supply (with appropriate amenities) paired with a targeted acquisition strategy to make properties available as owner-occupied housing, as potential properties become available over time.</a:t>
            </a:r>
          </a:p>
        </p:txBody>
      </p:sp>
    </p:spTree>
    <p:extLst>
      <p:ext uri="{BB962C8B-B14F-4D97-AF65-F5344CB8AC3E}">
        <p14:creationId xmlns:p14="http://schemas.microsoft.com/office/powerpoint/2010/main" val="37462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1375A4-56A4-47D6-9801-1991572033F7}" type="slidenum">
              <a:rPr lang="en-US" smtClean="0"/>
              <a:t>11</a:t>
            </a:fld>
            <a:endParaRPr lang="en-US"/>
          </a:p>
        </p:txBody>
      </p:sp>
      <p:sp>
        <p:nvSpPr>
          <p:cNvPr id="5" name="Rectangle 4"/>
          <p:cNvSpPr/>
          <p:nvPr/>
        </p:nvSpPr>
        <p:spPr>
          <a:xfrm>
            <a:off x="920338" y="1367641"/>
            <a:ext cx="7379524" cy="3970318"/>
          </a:xfrm>
          <a:prstGeom prst="rect">
            <a:avLst/>
          </a:prstGeom>
          <a:solidFill>
            <a:srgbClr val="FFC000"/>
          </a:solidFill>
        </p:spPr>
        <p:txBody>
          <a:bodyPr wrap="square">
            <a:spAutoFit/>
          </a:bodyPr>
          <a:lstStyle/>
          <a:p>
            <a:pPr algn="just"/>
            <a:r>
              <a:rPr lang="en-US" sz="3600" i="1" dirty="0">
                <a:latin typeface="Arial" panose="020B0604020202020204" pitchFamily="34" charset="0"/>
                <a:cs typeface="Arial" panose="020B0604020202020204" pitchFamily="34" charset="0"/>
              </a:rPr>
              <a:t>It’s going to take time to rebalance the neighborhoods – there is no perfect solution – the longer it takes looking for “perfect” makes the problem harder and more expensive to solve – therefore doing nothing is also a decision</a:t>
            </a:r>
          </a:p>
        </p:txBody>
      </p:sp>
    </p:spTree>
    <p:extLst>
      <p:ext uri="{BB962C8B-B14F-4D97-AF65-F5344CB8AC3E}">
        <p14:creationId xmlns:p14="http://schemas.microsoft.com/office/powerpoint/2010/main" val="324269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7999"/>
          </a:xfrm>
          <a:prstGeom prst="rect">
            <a:avLst/>
          </a:prstGeom>
        </p:spPr>
      </p:pic>
      <p:sp>
        <p:nvSpPr>
          <p:cNvPr id="4" name="Slide Number Placeholder 3"/>
          <p:cNvSpPr>
            <a:spLocks noGrp="1"/>
          </p:cNvSpPr>
          <p:nvPr>
            <p:ph type="sldNum" sz="quarter" idx="12"/>
          </p:nvPr>
        </p:nvSpPr>
        <p:spPr/>
        <p:txBody>
          <a:bodyPr/>
          <a:lstStyle/>
          <a:p>
            <a:fld id="{E31375A4-56A4-47D6-9801-1991572033F7}" type="slidenum">
              <a:rPr lang="en-US" smtClean="0"/>
              <a:t>12</a:t>
            </a:fld>
            <a:endParaRPr lang="en-US"/>
          </a:p>
        </p:txBody>
      </p:sp>
      <p:sp>
        <p:nvSpPr>
          <p:cNvPr id="7" name="Rectangle: Rounded Corners 6"/>
          <p:cNvSpPr/>
          <p:nvPr/>
        </p:nvSpPr>
        <p:spPr>
          <a:xfrm>
            <a:off x="722031" y="1340328"/>
            <a:ext cx="2430781" cy="14406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Demi Cond" panose="020B0706030402020204" pitchFamily="34" charset="0"/>
              </a:rPr>
              <a:t>Enhance Quality of Life Initiatives</a:t>
            </a:r>
          </a:p>
        </p:txBody>
      </p:sp>
      <p:sp>
        <p:nvSpPr>
          <p:cNvPr id="8" name="Rectangle: Rounded Corners 7"/>
          <p:cNvSpPr/>
          <p:nvPr/>
        </p:nvSpPr>
        <p:spPr>
          <a:xfrm>
            <a:off x="3246537" y="1340328"/>
            <a:ext cx="2430781" cy="14406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Demi Cond" panose="020B0706030402020204" pitchFamily="34" charset="0"/>
              </a:rPr>
              <a:t>Contain &amp; Slow Down Conversion of Single Family Homes</a:t>
            </a:r>
          </a:p>
        </p:txBody>
      </p:sp>
      <p:sp>
        <p:nvSpPr>
          <p:cNvPr id="9" name="Rectangle: Rounded Corners 8"/>
          <p:cNvSpPr/>
          <p:nvPr/>
        </p:nvSpPr>
        <p:spPr>
          <a:xfrm>
            <a:off x="5771043" y="1340328"/>
            <a:ext cx="2430781" cy="14406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Demi Cond" panose="020B0706030402020204" pitchFamily="34" charset="0"/>
              </a:rPr>
              <a:t>Convert Selected Student </a:t>
            </a:r>
            <a:r>
              <a:rPr lang="en-US" sz="1600" dirty="0" smtClean="0">
                <a:latin typeface="Franklin Gothic Demi Cond" panose="020B0706030402020204" pitchFamily="34" charset="0"/>
              </a:rPr>
              <a:t>Rentals </a:t>
            </a:r>
            <a:r>
              <a:rPr lang="en-US" sz="1600" dirty="0">
                <a:latin typeface="Franklin Gothic Demi Cond" panose="020B0706030402020204" pitchFamily="34" charset="0"/>
              </a:rPr>
              <a:t>to Non Student Residential while Maintaining Affordability </a:t>
            </a:r>
          </a:p>
        </p:txBody>
      </p:sp>
      <p:sp>
        <p:nvSpPr>
          <p:cNvPr id="12" name="Rectangle: Rounded Corners 11"/>
          <p:cNvSpPr/>
          <p:nvPr/>
        </p:nvSpPr>
        <p:spPr>
          <a:xfrm>
            <a:off x="637380" y="330754"/>
            <a:ext cx="7649094" cy="9161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Demi Cond" panose="020B0706030402020204" pitchFamily="34" charset="0"/>
              </a:rPr>
              <a:t>Neighborhood Project Strategy Framework</a:t>
            </a:r>
          </a:p>
        </p:txBody>
      </p:sp>
      <p:sp>
        <p:nvSpPr>
          <p:cNvPr id="2" name="Rectangle 1"/>
          <p:cNvSpPr/>
          <p:nvPr/>
        </p:nvSpPr>
        <p:spPr>
          <a:xfrm>
            <a:off x="552730" y="2874353"/>
            <a:ext cx="2564543" cy="2462213"/>
          </a:xfrm>
          <a:prstGeom prst="rect">
            <a:avLst/>
          </a:prstGeom>
        </p:spPr>
        <p:txBody>
          <a:bodyPr wrap="square">
            <a:spAutoFit/>
          </a:bodyPr>
          <a:lstStyle/>
          <a:p>
            <a:pPr marL="166688"/>
            <a:r>
              <a:rPr lang="en-US" sz="1400" i="1" dirty="0">
                <a:latin typeface="Aktiv Grotesk" panose="020B0504020202020204" pitchFamily="34" charset="0"/>
                <a:ea typeface="Aktiv Grotesk" panose="020B0504020202020204" pitchFamily="34" charset="0"/>
                <a:cs typeface="Aktiv Grotesk" panose="020B0504020202020204" pitchFamily="34" charset="0"/>
              </a:rPr>
              <a:t>WHY THIS:</a:t>
            </a:r>
          </a:p>
          <a:p>
            <a:pPr marL="166688"/>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166688"/>
            <a:r>
              <a:rPr lang="en-US" sz="1400" dirty="0">
                <a:latin typeface="Aktiv Grotesk" panose="020B0504020202020204" pitchFamily="34" charset="0"/>
                <a:ea typeface="Aktiv Grotesk" panose="020B0504020202020204" pitchFamily="34" charset="0"/>
                <a:cs typeface="Aktiv Grotesk" panose="020B0504020202020204" pitchFamily="34" charset="0"/>
              </a:rPr>
              <a:t>These can have an immediate or near term impact on some of the issues and help set stage for later actions. Also these are in the immediate control of the partners in this process. </a:t>
            </a:r>
          </a:p>
          <a:p>
            <a:pPr marL="166688"/>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5" name="Rectangle 4"/>
          <p:cNvSpPr/>
          <p:nvPr/>
        </p:nvSpPr>
        <p:spPr>
          <a:xfrm>
            <a:off x="3314358" y="2874353"/>
            <a:ext cx="2430781" cy="3754874"/>
          </a:xfrm>
          <a:prstGeom prst="rect">
            <a:avLst/>
          </a:prstGeom>
        </p:spPr>
        <p:txBody>
          <a:bodyPr wrap="square">
            <a:spAutoFit/>
          </a:bodyPr>
          <a:lstStyle/>
          <a:p>
            <a:r>
              <a:rPr lang="en-US" sz="1400" i="1" dirty="0">
                <a:latin typeface="Aktiv Grotesk" panose="020B0504020202020204" pitchFamily="34" charset="0"/>
                <a:ea typeface="Aktiv Grotesk" panose="020B0504020202020204" pitchFamily="34" charset="0"/>
                <a:cs typeface="Aktiv Grotesk" panose="020B0504020202020204" pitchFamily="34" charset="0"/>
              </a:rPr>
              <a:t>WHY THIS:</a:t>
            </a:r>
          </a:p>
          <a:p>
            <a:endParaRPr lang="en-US" sz="1400" i="1" dirty="0">
              <a:latin typeface="Aktiv Grotesk" panose="020B0504020202020204" pitchFamily="34" charset="0"/>
              <a:ea typeface="Aktiv Grotesk" panose="020B0504020202020204" pitchFamily="34" charset="0"/>
              <a:cs typeface="Aktiv Grotesk" panose="020B0504020202020204" pitchFamily="34" charset="0"/>
            </a:endParaRPr>
          </a:p>
          <a:p>
            <a:r>
              <a:rPr lang="en-US" sz="1400" dirty="0">
                <a:latin typeface="Aktiv Grotesk" panose="020B0504020202020204" pitchFamily="34" charset="0"/>
                <a:ea typeface="Aktiv Grotesk" panose="020B0504020202020204" pitchFamily="34" charset="0"/>
                <a:cs typeface="Aktiv Grotesk" panose="020B0504020202020204" pitchFamily="34" charset="0"/>
              </a:rPr>
              <a:t>Major challenge going forward is potential continued geographic expansion of </a:t>
            </a:r>
            <a:r>
              <a:rPr lang="en-US" sz="1400" dirty="0" smtClean="0">
                <a:latin typeface="Aktiv Grotesk" panose="020B0504020202020204" pitchFamily="34" charset="0"/>
                <a:ea typeface="Aktiv Grotesk" panose="020B0504020202020204" pitchFamily="34" charset="0"/>
                <a:cs typeface="Aktiv Grotesk" panose="020B0504020202020204" pitchFamily="34" charset="0"/>
              </a:rPr>
              <a:t>rentals where students may live into </a:t>
            </a:r>
            <a:r>
              <a:rPr lang="en-US" sz="1400" dirty="0">
                <a:latin typeface="Aktiv Grotesk" panose="020B0504020202020204" pitchFamily="34" charset="0"/>
                <a:ea typeface="Aktiv Grotesk" panose="020B0504020202020204" pitchFamily="34" charset="0"/>
                <a:cs typeface="Aktiv Grotesk" panose="020B0504020202020204" pitchFamily="34" charset="0"/>
              </a:rPr>
              <a:t>traditionally single family neighborhoods because of changing demographics</a:t>
            </a:r>
          </a:p>
          <a:p>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r>
              <a:rPr lang="en-US" sz="1400" dirty="0">
                <a:latin typeface="Aktiv Grotesk" panose="020B0504020202020204" pitchFamily="34" charset="0"/>
                <a:ea typeface="Aktiv Grotesk" panose="020B0504020202020204" pitchFamily="34" charset="0"/>
                <a:cs typeface="Aktiv Grotesk" panose="020B0504020202020204" pitchFamily="34" charset="0"/>
              </a:rPr>
              <a:t>Actions that impact the market incentives for this conversion can help manage this dynamic.</a:t>
            </a:r>
            <a:endParaRPr lang="en-US" sz="1400" i="1" dirty="0">
              <a:latin typeface="Aktiv Grotesk" panose="020B0504020202020204" pitchFamily="34" charset="0"/>
              <a:ea typeface="Aktiv Grotesk" panose="020B0504020202020204" pitchFamily="34" charset="0"/>
              <a:cs typeface="Aktiv Grotesk" panose="020B0504020202020204" pitchFamily="34" charset="0"/>
            </a:endParaRPr>
          </a:p>
          <a:p>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6" name="Rectangle 5"/>
          <p:cNvSpPr/>
          <p:nvPr/>
        </p:nvSpPr>
        <p:spPr>
          <a:xfrm>
            <a:off x="5771043" y="2874353"/>
            <a:ext cx="2515431" cy="4401205"/>
          </a:xfrm>
          <a:prstGeom prst="rect">
            <a:avLst/>
          </a:prstGeom>
        </p:spPr>
        <p:txBody>
          <a:bodyPr wrap="square">
            <a:spAutoFit/>
          </a:bodyPr>
          <a:lstStyle/>
          <a:p>
            <a:r>
              <a:rPr lang="en-US" sz="1400" i="1" dirty="0">
                <a:latin typeface="Aktiv Grotesk" panose="020B0504020202020204" pitchFamily="34" charset="0"/>
                <a:ea typeface="Aktiv Grotesk" panose="020B0504020202020204" pitchFamily="34" charset="0"/>
                <a:cs typeface="Aktiv Grotesk" panose="020B0504020202020204" pitchFamily="34" charset="0"/>
              </a:rPr>
              <a:t>WHY THIS:</a:t>
            </a:r>
          </a:p>
          <a:p>
            <a:endParaRPr lang="en-US" sz="1400" i="1" dirty="0">
              <a:latin typeface="Aktiv Grotesk" panose="020B0504020202020204" pitchFamily="34" charset="0"/>
              <a:ea typeface="Aktiv Grotesk" panose="020B0504020202020204" pitchFamily="34" charset="0"/>
              <a:cs typeface="Aktiv Grotesk" panose="020B0504020202020204" pitchFamily="34" charset="0"/>
            </a:endParaRPr>
          </a:p>
          <a:p>
            <a:r>
              <a:rPr lang="en-US" sz="1400" dirty="0">
                <a:latin typeface="Aktiv Grotesk" panose="020B0504020202020204" pitchFamily="34" charset="0"/>
                <a:ea typeface="Aktiv Grotesk" panose="020B0504020202020204" pitchFamily="34" charset="0"/>
                <a:cs typeface="Aktiv Grotesk" panose="020B0504020202020204" pitchFamily="34" charset="0"/>
              </a:rPr>
              <a:t>Most student </a:t>
            </a:r>
            <a:r>
              <a:rPr lang="en-US" sz="1400" dirty="0" smtClean="0">
                <a:latin typeface="Aktiv Grotesk" panose="020B0504020202020204" pitchFamily="34" charset="0"/>
                <a:ea typeface="Aktiv Grotesk" panose="020B0504020202020204" pitchFamily="34" charset="0"/>
                <a:cs typeface="Aktiv Grotesk" panose="020B0504020202020204" pitchFamily="34" charset="0"/>
              </a:rPr>
              <a:t>rentals </a:t>
            </a:r>
            <a:r>
              <a:rPr lang="en-US" sz="1400" dirty="0">
                <a:latin typeface="Aktiv Grotesk" panose="020B0504020202020204" pitchFamily="34" charset="0"/>
                <a:ea typeface="Aktiv Grotesk" panose="020B0504020202020204" pitchFamily="34" charset="0"/>
                <a:cs typeface="Aktiv Grotesk" panose="020B0504020202020204" pitchFamily="34" charset="0"/>
              </a:rPr>
              <a:t>will require extensive rehab to be brought back for use as housing for broad range for Burlington residents.  However, lease status, costs of acquisition and the rehab costs makes this prohibitive for many considering this as a primary residence.</a:t>
            </a:r>
          </a:p>
          <a:p>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r>
              <a:rPr lang="en-US" sz="1400" dirty="0">
                <a:latin typeface="Aktiv Grotesk" panose="020B0504020202020204" pitchFamily="34" charset="0"/>
                <a:ea typeface="Aktiv Grotesk" panose="020B0504020202020204" pitchFamily="34" charset="0"/>
                <a:cs typeface="Aktiv Grotesk" panose="020B0504020202020204" pitchFamily="34" charset="0"/>
              </a:rPr>
              <a:t>Consideration will need to be given to which housing can be brought back based on its location and rehab costs.</a:t>
            </a:r>
          </a:p>
          <a:p>
            <a:endParaRPr lang="en-US" sz="1400" i="1" dirty="0">
              <a:latin typeface="Aktiv Grotesk" panose="020B0504020202020204" pitchFamily="34" charset="0"/>
              <a:ea typeface="Aktiv Grotesk" panose="020B0504020202020204" pitchFamily="34" charset="0"/>
              <a:cs typeface="Aktiv Grotesk" panose="020B0504020202020204" pitchFamily="34" charset="0"/>
            </a:endParaRPr>
          </a:p>
          <a:p>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3937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744" y="1147346"/>
            <a:ext cx="7203233" cy="3383280"/>
          </a:xfrm>
        </p:spPr>
        <p:txBody>
          <a:bodyPr/>
          <a:lstStyle/>
          <a:p>
            <a:r>
              <a:rPr lang="en-US" dirty="0">
                <a:latin typeface="Aktiv Grotesk Light" pitchFamily="50" charset="0"/>
              </a:rPr>
              <a:t>Specific </a:t>
            </a:r>
            <a:br>
              <a:rPr lang="en-US" dirty="0">
                <a:latin typeface="Aktiv Grotesk Light" pitchFamily="50" charset="0"/>
              </a:rPr>
            </a:br>
            <a:r>
              <a:rPr lang="en-US" dirty="0">
                <a:latin typeface="Aktiv Grotesk Light" pitchFamily="50" charset="0"/>
              </a:rPr>
              <a:t>Action Items</a:t>
            </a:r>
          </a:p>
        </p:txBody>
      </p:sp>
    </p:spTree>
    <p:extLst>
      <p:ext uri="{BB962C8B-B14F-4D97-AF65-F5344CB8AC3E}">
        <p14:creationId xmlns:p14="http://schemas.microsoft.com/office/powerpoint/2010/main" val="6476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1375A4-56A4-47D6-9801-1991572033F7}" type="slidenum">
              <a:rPr lang="en-US" smtClean="0"/>
              <a:t>14</a:t>
            </a:fld>
            <a:endParaRPr lang="en-US"/>
          </a:p>
        </p:txBody>
      </p:sp>
      <p:sp>
        <p:nvSpPr>
          <p:cNvPr id="7" name="Rectangle: Rounded Corners 6"/>
          <p:cNvSpPr/>
          <p:nvPr/>
        </p:nvSpPr>
        <p:spPr>
          <a:xfrm>
            <a:off x="722031" y="1340328"/>
            <a:ext cx="2430781" cy="14406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Demi Cond" panose="020B0706030402020204" pitchFamily="34" charset="0"/>
              </a:rPr>
              <a:t>Enhance Quality of Life Initiatives</a:t>
            </a:r>
          </a:p>
        </p:txBody>
      </p:sp>
      <p:sp>
        <p:nvSpPr>
          <p:cNvPr id="8" name="Rectangle: Rounded Corners 7"/>
          <p:cNvSpPr/>
          <p:nvPr/>
        </p:nvSpPr>
        <p:spPr>
          <a:xfrm>
            <a:off x="3246537" y="1340328"/>
            <a:ext cx="2430781" cy="14406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Demi Cond" panose="020B0706030402020204" pitchFamily="34" charset="0"/>
              </a:rPr>
              <a:t>Contain &amp; Slow Down Conversion of Single Family Homes</a:t>
            </a:r>
          </a:p>
        </p:txBody>
      </p:sp>
      <p:sp>
        <p:nvSpPr>
          <p:cNvPr id="9" name="Rectangle: Rounded Corners 8"/>
          <p:cNvSpPr/>
          <p:nvPr/>
        </p:nvSpPr>
        <p:spPr>
          <a:xfrm>
            <a:off x="5771043" y="1340328"/>
            <a:ext cx="2430781" cy="14406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Franklin Gothic Demi Cond" panose="020B0706030402020204" pitchFamily="34" charset="0"/>
              </a:rPr>
              <a:t>Convert Selected Student </a:t>
            </a:r>
            <a:r>
              <a:rPr lang="en-US" sz="1600" dirty="0" smtClean="0">
                <a:latin typeface="Franklin Gothic Demi Cond" panose="020B0706030402020204" pitchFamily="34" charset="0"/>
              </a:rPr>
              <a:t>Rentals </a:t>
            </a:r>
            <a:r>
              <a:rPr lang="en-US" sz="1600" dirty="0">
                <a:latin typeface="Franklin Gothic Demi Cond" panose="020B0706030402020204" pitchFamily="34" charset="0"/>
              </a:rPr>
              <a:t>to Non Student Residential while Maintaining Affordability </a:t>
            </a:r>
          </a:p>
        </p:txBody>
      </p:sp>
      <p:sp>
        <p:nvSpPr>
          <p:cNvPr id="12" name="Rectangle: Rounded Corners 11"/>
          <p:cNvSpPr/>
          <p:nvPr/>
        </p:nvSpPr>
        <p:spPr>
          <a:xfrm>
            <a:off x="722030" y="330754"/>
            <a:ext cx="7479793" cy="9161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Demi Cond" panose="020B0706030402020204" pitchFamily="34" charset="0"/>
              </a:rPr>
              <a:t>Neighborhood Project Strategy Framework</a:t>
            </a:r>
          </a:p>
        </p:txBody>
      </p:sp>
      <p:sp>
        <p:nvSpPr>
          <p:cNvPr id="2" name="Rectangle 1"/>
          <p:cNvSpPr/>
          <p:nvPr/>
        </p:nvSpPr>
        <p:spPr>
          <a:xfrm>
            <a:off x="552730" y="2874353"/>
            <a:ext cx="2575033" cy="2862322"/>
          </a:xfrm>
          <a:prstGeom prst="rect">
            <a:avLst/>
          </a:prstGeom>
        </p:spPr>
        <p:txBody>
          <a:bodyPr wrap="square">
            <a:spAutoFit/>
          </a:bodyPr>
          <a:lstStyle/>
          <a:p>
            <a:pPr marL="290513" indent="-123825">
              <a:buFont typeface="Arial" panose="020B0604020202020204" pitchFamily="34" charset="0"/>
              <a:buChar char="•"/>
            </a:pPr>
            <a:r>
              <a:rPr lang="en-US" sz="1200" dirty="0"/>
              <a:t>Clarify, simplify, and communicate the City’s existing quality of life tools, building on successful efforts</a:t>
            </a:r>
          </a:p>
          <a:p>
            <a:pPr marL="290513" indent="-123825">
              <a:buFont typeface="Arial" panose="020B0604020202020204" pitchFamily="34" charset="0"/>
              <a:buChar char="•"/>
            </a:pPr>
            <a:r>
              <a:rPr lang="en-US" sz="1200" dirty="0"/>
              <a:t>Review of “fair warning” policies</a:t>
            </a:r>
          </a:p>
          <a:p>
            <a:pPr marL="290513" indent="-123825">
              <a:buFont typeface="Arial" panose="020B0604020202020204" pitchFamily="34" charset="0"/>
              <a:buChar char="•"/>
            </a:pPr>
            <a:r>
              <a:rPr lang="en-US" sz="1200" dirty="0"/>
              <a:t>Build on current renter education program</a:t>
            </a:r>
          </a:p>
          <a:p>
            <a:pPr marL="290513" indent="-123825">
              <a:buFont typeface="Arial" panose="020B0604020202020204" pitchFamily="34" charset="0"/>
              <a:buChar char="•"/>
            </a:pPr>
            <a:r>
              <a:rPr lang="en-US" sz="1200" dirty="0"/>
              <a:t>Implement strategies to better manage demand for parking in core neighborhoods</a:t>
            </a:r>
          </a:p>
          <a:p>
            <a:pPr marL="290513" indent="-123825">
              <a:buFont typeface="Arial" panose="020B0604020202020204" pitchFamily="34" charset="0"/>
              <a:buChar char="•"/>
            </a:pPr>
            <a:r>
              <a:rPr lang="en-US" sz="1200" dirty="0"/>
              <a:t>Provide additional police presence after bars close</a:t>
            </a:r>
          </a:p>
          <a:p>
            <a:pPr marL="290513" indent="-123825">
              <a:buFont typeface="Arial" panose="020B0604020202020204" pitchFamily="34" charset="0"/>
              <a:buChar char="•"/>
            </a:pPr>
            <a:r>
              <a:rPr lang="en-US" sz="1200" dirty="0"/>
              <a:t>Use data to track results and enhance quality of life efforts</a:t>
            </a:r>
          </a:p>
        </p:txBody>
      </p:sp>
      <p:sp>
        <p:nvSpPr>
          <p:cNvPr id="5" name="Rectangle 4"/>
          <p:cNvSpPr/>
          <p:nvPr/>
        </p:nvSpPr>
        <p:spPr>
          <a:xfrm>
            <a:off x="3246537" y="2874353"/>
            <a:ext cx="2430781" cy="3231654"/>
          </a:xfrm>
          <a:prstGeom prst="rect">
            <a:avLst/>
          </a:prstGeom>
        </p:spPr>
        <p:txBody>
          <a:bodyPr wrap="square">
            <a:spAutoFit/>
          </a:bodyPr>
          <a:lstStyle/>
          <a:p>
            <a:pPr marL="171450" indent="-171450">
              <a:buFont typeface="Arial" panose="020B0604020202020204" pitchFamily="34" charset="0"/>
              <a:buChar char="•"/>
            </a:pPr>
            <a:r>
              <a:rPr lang="en-US" sz="1200" dirty="0"/>
              <a:t>Create more student housing on or near campuses</a:t>
            </a:r>
          </a:p>
          <a:p>
            <a:pPr marL="171450" indent="-171450">
              <a:buFont typeface="Arial" panose="020B0604020202020204" pitchFamily="34" charset="0"/>
              <a:buChar char="•"/>
            </a:pPr>
            <a:r>
              <a:rPr lang="en-US" sz="1200" dirty="0"/>
              <a:t>Encourage higher density development/redevelopment in</a:t>
            </a:r>
          </a:p>
          <a:p>
            <a:pPr indent="166688"/>
            <a:r>
              <a:rPr lang="en-US" sz="1200" dirty="0"/>
              <a:t>appropriate areas</a:t>
            </a:r>
          </a:p>
          <a:p>
            <a:pPr marL="171450" indent="-171450">
              <a:buFont typeface="Arial" panose="020B0604020202020204" pitchFamily="34" charset="0"/>
              <a:buChar char="•"/>
            </a:pPr>
            <a:r>
              <a:rPr lang="en-US" sz="1200" dirty="0"/>
              <a:t>Institute an employer assisted housing program</a:t>
            </a:r>
          </a:p>
          <a:p>
            <a:pPr marL="171450" indent="-171450">
              <a:buFont typeface="Arial" panose="020B0604020202020204" pitchFamily="34" charset="0"/>
              <a:buChar char="•"/>
            </a:pPr>
            <a:r>
              <a:rPr lang="en-US" sz="1200" dirty="0"/>
              <a:t>Create a property acquisition fund to acquire single family</a:t>
            </a:r>
          </a:p>
          <a:p>
            <a:pPr marL="166688"/>
            <a:r>
              <a:rPr lang="en-US" sz="1200" dirty="0"/>
              <a:t>homes in or near the study Wards to maintain owner-occupancy</a:t>
            </a:r>
          </a:p>
          <a:p>
            <a:pPr marL="171450" indent="-171450">
              <a:buFont typeface="Arial" panose="020B0604020202020204" pitchFamily="34" charset="0"/>
              <a:buChar char="•"/>
            </a:pPr>
            <a:r>
              <a:rPr lang="en-US" sz="1200" dirty="0"/>
              <a:t>Enable modest infill development/redevelopment in keeping with zoning regulations</a:t>
            </a:r>
          </a:p>
          <a:p>
            <a:pPr marL="171450" indent="-171450">
              <a:buFont typeface="Arial" panose="020B0604020202020204" pitchFamily="34" charset="0"/>
              <a:buChar char="•"/>
            </a:pPr>
            <a:r>
              <a:rPr lang="en-US" sz="1200" dirty="0"/>
              <a:t>Enhance livability standards</a:t>
            </a:r>
          </a:p>
        </p:txBody>
      </p:sp>
      <p:sp>
        <p:nvSpPr>
          <p:cNvPr id="6" name="Rectangle 5"/>
          <p:cNvSpPr/>
          <p:nvPr/>
        </p:nvSpPr>
        <p:spPr>
          <a:xfrm>
            <a:off x="5771043" y="2874353"/>
            <a:ext cx="2430781" cy="3046988"/>
          </a:xfrm>
          <a:prstGeom prst="rect">
            <a:avLst/>
          </a:prstGeom>
        </p:spPr>
        <p:txBody>
          <a:bodyPr wrap="square">
            <a:spAutoFit/>
          </a:bodyPr>
          <a:lstStyle/>
          <a:p>
            <a:pPr marL="171450" indent="-171450">
              <a:buFont typeface="Arial" panose="020B0604020202020204" pitchFamily="34" charset="0"/>
              <a:buChar char="•"/>
            </a:pPr>
            <a:r>
              <a:rPr lang="en-US" sz="1200" dirty="0"/>
              <a:t>Create a fund to acquire what have been primarily student</a:t>
            </a:r>
          </a:p>
          <a:p>
            <a:pPr indent="166688"/>
            <a:r>
              <a:rPr lang="en-US" sz="1200" dirty="0"/>
              <a:t>rental properties</a:t>
            </a:r>
          </a:p>
          <a:p>
            <a:pPr marL="171450" indent="-171450">
              <a:buFont typeface="Arial" panose="020B0604020202020204" pitchFamily="34" charset="0"/>
              <a:buChar char="•"/>
            </a:pPr>
            <a:r>
              <a:rPr lang="en-US" sz="1200" dirty="0"/>
              <a:t>Institute an employer assisted housing program</a:t>
            </a:r>
          </a:p>
          <a:p>
            <a:pPr marL="171450" indent="-171450">
              <a:buFont typeface="Arial" panose="020B0604020202020204" pitchFamily="34" charset="0"/>
              <a:buChar char="•"/>
            </a:pPr>
            <a:r>
              <a:rPr lang="en-US" sz="1200" dirty="0"/>
              <a:t>Create a targeted rehab loan program</a:t>
            </a:r>
          </a:p>
          <a:p>
            <a:pPr marL="171450" indent="-171450">
              <a:buFont typeface="Arial" panose="020B0604020202020204" pitchFamily="34" charset="0"/>
              <a:buChar char="•"/>
            </a:pPr>
            <a:r>
              <a:rPr lang="en-US" sz="1200" dirty="0"/>
              <a:t>Clarify ‘Housing Unit Replacement’ Ordinance when reducing number of housing units</a:t>
            </a:r>
          </a:p>
          <a:p>
            <a:pPr marL="171450" indent="-171450">
              <a:buFont typeface="Arial" panose="020B0604020202020204" pitchFamily="34" charset="0"/>
              <a:buChar char="•"/>
            </a:pPr>
            <a:r>
              <a:rPr lang="en-US" sz="1200" dirty="0"/>
              <a:t>Target program funds for rehab of owner occupied historic properties that may otherwise be unable to comply with historic standards</a:t>
            </a:r>
          </a:p>
        </p:txBody>
      </p:sp>
    </p:spTree>
    <p:extLst>
      <p:ext uri="{BB962C8B-B14F-4D97-AF65-F5344CB8AC3E}">
        <p14:creationId xmlns:p14="http://schemas.microsoft.com/office/powerpoint/2010/main" val="269829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8" y="510650"/>
            <a:ext cx="2506979" cy="657042"/>
          </a:xfrm>
        </p:spPr>
        <p:txBody>
          <a:bodyPr>
            <a:noAutofit/>
          </a:bodyPr>
          <a:lstStyle/>
          <a:p>
            <a:r>
              <a:rPr lang="en-US" sz="2800" b="0" dirty="0">
                <a:latin typeface="Bebas Neue" panose="020B0606020202050201" pitchFamily="34" charset="0"/>
              </a:rPr>
              <a:t>Enhance quality of life initiatives</a:t>
            </a:r>
          </a:p>
        </p:txBody>
      </p:sp>
      <p:sp>
        <p:nvSpPr>
          <p:cNvPr id="6" name="Slide Number Placeholder 5"/>
          <p:cNvSpPr>
            <a:spLocks noGrp="1"/>
          </p:cNvSpPr>
          <p:nvPr>
            <p:ph type="sldNum" sz="quarter" idx="12"/>
          </p:nvPr>
        </p:nvSpPr>
        <p:spPr/>
        <p:txBody>
          <a:bodyPr/>
          <a:lstStyle/>
          <a:p>
            <a:fld id="{E31375A4-56A4-47D6-9801-1991572033F7}" type="slidenum">
              <a:rPr lang="en-US" smtClean="0"/>
              <a:t>15</a:t>
            </a:fld>
            <a:endParaRPr lang="en-US"/>
          </a:p>
        </p:txBody>
      </p:sp>
      <p:sp>
        <p:nvSpPr>
          <p:cNvPr id="4" name="Rectangle 3"/>
          <p:cNvSpPr/>
          <p:nvPr/>
        </p:nvSpPr>
        <p:spPr>
          <a:xfrm>
            <a:off x="433537" y="1393002"/>
            <a:ext cx="4066851" cy="4185761"/>
          </a:xfrm>
          <a:prstGeom prst="rect">
            <a:avLst/>
          </a:prstGeom>
        </p:spPr>
        <p:txBody>
          <a:bodyPr wrap="square">
            <a:spAutoFit/>
          </a:bodyPr>
          <a:lstStyle/>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Clarify, simplify, and communicate the City’s existing quality of life tools</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Review “fair warning” policies</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should 1</a:t>
            </a:r>
            <a:r>
              <a:rPr lang="en-US" sz="1400" baseline="30000" dirty="0">
                <a:latin typeface="Aktiv Grotesk" panose="020B0504020202020204" pitchFamily="34" charset="0"/>
                <a:ea typeface="Aktiv Grotesk" panose="020B0504020202020204" pitchFamily="34" charset="0"/>
                <a:cs typeface="Aktiv Grotesk" panose="020B0504020202020204" pitchFamily="34" charset="0"/>
              </a:rPr>
              <a:t>st</a:t>
            </a:r>
            <a:r>
              <a:rPr lang="en-US" sz="1400" dirty="0">
                <a:latin typeface="Aktiv Grotesk" panose="020B0504020202020204" pitchFamily="34" charset="0"/>
                <a:ea typeface="Aktiv Grotesk" panose="020B0504020202020204" pitchFamily="34" charset="0"/>
                <a:cs typeface="Aktiv Grotesk" panose="020B0504020202020204" pitchFamily="34" charset="0"/>
              </a:rPr>
              <a:t> offenses carry stiffer penalties? </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Provide additional after bar closing police presence</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Build on current renter education programs</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provide information kits to all renters in Burlington about their rights and responsibilities </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Implement strategies to better manage demand for parking in core neighborhoods</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expanded bike share / car share programs</a:t>
            </a:r>
          </a:p>
        </p:txBody>
      </p:sp>
      <p:pic>
        <p:nvPicPr>
          <p:cNvPr id="18" name="Picture 17"/>
          <p:cNvPicPr>
            <a:picLocks noChangeAspect="1"/>
          </p:cNvPicPr>
          <p:nvPr/>
        </p:nvPicPr>
        <p:blipFill>
          <a:blip r:embed="rId2"/>
          <a:stretch>
            <a:fillRect/>
          </a:stretch>
        </p:blipFill>
        <p:spPr>
          <a:xfrm>
            <a:off x="5068643" y="3429000"/>
            <a:ext cx="3281266" cy="3226981"/>
          </a:xfrm>
          <a:prstGeom prst="rect">
            <a:avLst/>
          </a:prstGeom>
        </p:spPr>
      </p:pic>
      <p:pic>
        <p:nvPicPr>
          <p:cNvPr id="19" name="Picture 18"/>
          <p:cNvPicPr>
            <a:picLocks noChangeAspect="1"/>
          </p:cNvPicPr>
          <p:nvPr/>
        </p:nvPicPr>
        <p:blipFill>
          <a:blip r:embed="rId3"/>
          <a:stretch>
            <a:fillRect/>
          </a:stretch>
        </p:blipFill>
        <p:spPr>
          <a:xfrm>
            <a:off x="5039803" y="41000"/>
            <a:ext cx="3338946" cy="3311800"/>
          </a:xfrm>
          <a:prstGeom prst="rect">
            <a:avLst/>
          </a:prstGeom>
        </p:spPr>
      </p:pic>
    </p:spTree>
    <p:extLst>
      <p:ext uri="{BB962C8B-B14F-4D97-AF65-F5344CB8AC3E}">
        <p14:creationId xmlns:p14="http://schemas.microsoft.com/office/powerpoint/2010/main" val="267220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87" y="400998"/>
            <a:ext cx="4391893" cy="657042"/>
          </a:xfrm>
        </p:spPr>
        <p:txBody>
          <a:bodyPr>
            <a:noAutofit/>
          </a:bodyPr>
          <a:lstStyle/>
          <a:p>
            <a:r>
              <a:rPr lang="en-US" sz="2800" b="0" dirty="0">
                <a:latin typeface="Bebas Neue" panose="020B0606020202050201" pitchFamily="34" charset="0"/>
              </a:rPr>
              <a:t>Contain and slow down conversion of single family homes</a:t>
            </a:r>
          </a:p>
        </p:txBody>
      </p:sp>
      <p:sp>
        <p:nvSpPr>
          <p:cNvPr id="6" name="Slide Number Placeholder 5"/>
          <p:cNvSpPr>
            <a:spLocks noGrp="1"/>
          </p:cNvSpPr>
          <p:nvPr>
            <p:ph type="sldNum" sz="quarter" idx="12"/>
          </p:nvPr>
        </p:nvSpPr>
        <p:spPr/>
        <p:txBody>
          <a:bodyPr/>
          <a:lstStyle/>
          <a:p>
            <a:fld id="{E31375A4-56A4-47D6-9801-1991572033F7}" type="slidenum">
              <a:rPr lang="en-US" smtClean="0"/>
              <a:t>16</a:t>
            </a:fld>
            <a:endParaRPr lang="en-US"/>
          </a:p>
        </p:txBody>
      </p:sp>
      <p:sp>
        <p:nvSpPr>
          <p:cNvPr id="3" name="Rectangle 2"/>
          <p:cNvSpPr/>
          <p:nvPr/>
        </p:nvSpPr>
        <p:spPr>
          <a:xfrm>
            <a:off x="365233" y="1137918"/>
            <a:ext cx="4402538" cy="5047536"/>
          </a:xfrm>
          <a:prstGeom prst="rect">
            <a:avLst/>
          </a:prstGeom>
        </p:spPr>
        <p:txBody>
          <a:bodyPr wrap="square">
            <a:spAutoFit/>
          </a:bodyPr>
          <a:lstStyle/>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Create more student housing on or adjacent to campuses: </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Encourage higher density development/redevelopment in appropriate areas:</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Target density to where the infrastructure can handle it  </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Institute an employer assisted housing program: </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down payment or closing cost assistance</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Create a property acquisition fund to acquire single family homes:</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to compete against investor-buyers, funded by private, institutional and public monies</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Enable modest infill: </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Codify livability standards:</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Bathrooms to bedroom ratios</a:t>
            </a:r>
          </a:p>
        </p:txBody>
      </p:sp>
      <p:pic>
        <p:nvPicPr>
          <p:cNvPr id="8" name="Picture 7"/>
          <p:cNvPicPr>
            <a:picLocks noChangeAspect="1"/>
          </p:cNvPicPr>
          <p:nvPr/>
        </p:nvPicPr>
        <p:blipFill>
          <a:blip r:embed="rId2"/>
          <a:stretch>
            <a:fillRect/>
          </a:stretch>
        </p:blipFill>
        <p:spPr>
          <a:xfrm>
            <a:off x="5033123" y="3429000"/>
            <a:ext cx="3389670" cy="3200677"/>
          </a:xfrm>
          <a:prstGeom prst="rect">
            <a:avLst/>
          </a:prstGeom>
        </p:spPr>
      </p:pic>
      <p:pic>
        <p:nvPicPr>
          <p:cNvPr id="9" name="Picture 8">
            <a:extLst/>
          </p:cNvPr>
          <p:cNvPicPr>
            <a:picLocks noChangeAspect="1"/>
          </p:cNvPicPr>
          <p:nvPr/>
        </p:nvPicPr>
        <p:blipFill>
          <a:blip r:embed="rId3"/>
          <a:stretch>
            <a:fillRect/>
          </a:stretch>
        </p:blipFill>
        <p:spPr>
          <a:xfrm>
            <a:off x="5033123" y="90968"/>
            <a:ext cx="3434445" cy="3220470"/>
          </a:xfrm>
          <a:prstGeom prst="rect">
            <a:avLst/>
          </a:prstGeom>
        </p:spPr>
      </p:pic>
    </p:spTree>
    <p:extLst>
      <p:ext uri="{BB962C8B-B14F-4D97-AF65-F5344CB8AC3E}">
        <p14:creationId xmlns:p14="http://schemas.microsoft.com/office/powerpoint/2010/main" val="34020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1183787"/>
            <a:ext cx="4419600" cy="657042"/>
          </a:xfrm>
        </p:spPr>
        <p:txBody>
          <a:bodyPr>
            <a:noAutofit/>
          </a:bodyPr>
          <a:lstStyle/>
          <a:p>
            <a:r>
              <a:rPr lang="en-US" sz="2800" b="0" dirty="0">
                <a:latin typeface="Bebas Neue" panose="020B0606020202050201" pitchFamily="34" charset="0"/>
              </a:rPr>
              <a:t>Convert Selected Student </a:t>
            </a:r>
            <a:r>
              <a:rPr lang="en-US" sz="2800" b="0" dirty="0" smtClean="0">
                <a:latin typeface="Bebas Neue" panose="020B0606020202050201" pitchFamily="34" charset="0"/>
              </a:rPr>
              <a:t>Rentals </a:t>
            </a:r>
            <a:r>
              <a:rPr lang="en-US" sz="2800" b="0" dirty="0">
                <a:latin typeface="Bebas Neue" panose="020B0606020202050201" pitchFamily="34" charset="0"/>
              </a:rPr>
              <a:t>to Non Student Residential while Maintaining Affordability </a:t>
            </a:r>
            <a:br>
              <a:rPr lang="en-US" sz="2800" b="0" dirty="0">
                <a:latin typeface="Bebas Neue" panose="020B0606020202050201" pitchFamily="34" charset="0"/>
              </a:rPr>
            </a:br>
            <a:endParaRPr lang="en-US" sz="2800" b="0" dirty="0">
              <a:latin typeface="Bebas Neue" panose="020B0606020202050201" pitchFamily="34" charset="0"/>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t>17</a:t>
            </a:fld>
            <a:endParaRPr lang="en-US"/>
          </a:p>
        </p:txBody>
      </p:sp>
      <p:sp>
        <p:nvSpPr>
          <p:cNvPr id="3" name="Rectangle 2"/>
          <p:cNvSpPr/>
          <p:nvPr/>
        </p:nvSpPr>
        <p:spPr>
          <a:xfrm>
            <a:off x="358318" y="1650488"/>
            <a:ext cx="4251782" cy="4832092"/>
          </a:xfrm>
          <a:prstGeom prst="rect">
            <a:avLst/>
          </a:prstGeom>
        </p:spPr>
        <p:txBody>
          <a:bodyPr wrap="square">
            <a:spAutoFit/>
          </a:bodyPr>
          <a:lstStyle/>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Create a fund to acquire student rental properties: </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Institute an employer assisted housing program:</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a:t>
            </a:r>
            <a:r>
              <a:rPr lang="en-US" sz="1400" dirty="0" err="1">
                <a:latin typeface="Aktiv Grotesk" panose="020B0504020202020204" pitchFamily="34" charset="0"/>
                <a:ea typeface="Aktiv Grotesk" panose="020B0504020202020204" pitchFamily="34" charset="0"/>
                <a:cs typeface="Aktiv Grotesk" panose="020B0504020202020204" pitchFamily="34" charset="0"/>
              </a:rPr>
              <a:t>forgiveable</a:t>
            </a:r>
            <a:r>
              <a:rPr lang="en-US" sz="1400" dirty="0">
                <a:latin typeface="Aktiv Grotesk" panose="020B0504020202020204" pitchFamily="34" charset="0"/>
                <a:ea typeface="Aktiv Grotesk" panose="020B0504020202020204" pitchFamily="34" charset="0"/>
                <a:cs typeface="Aktiv Grotesk" panose="020B0504020202020204" pitchFamily="34" charset="0"/>
              </a:rPr>
              <a:t> loan for rehab in designated neighborhoods</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Create a targeted rehab loan program:</a:t>
            </a:r>
          </a:p>
          <a:p>
            <a:pPr marL="742950" lvl="1" indent="-285750">
              <a:buFont typeface="Wingdings" panose="05000000000000000000" pitchFamily="2" charset="2"/>
              <a:buChar char="Ø"/>
            </a:pPr>
            <a:r>
              <a:rPr lang="en-US" sz="1400" dirty="0" err="1">
                <a:latin typeface="Aktiv Grotesk" panose="020B0504020202020204" pitchFamily="34" charset="0"/>
                <a:ea typeface="Aktiv Grotesk" panose="020B0504020202020204" pitchFamily="34" charset="0"/>
                <a:cs typeface="Aktiv Grotesk" panose="020B0504020202020204" pitchFamily="34" charset="0"/>
              </a:rPr>
              <a:t>E.g</a:t>
            </a:r>
            <a:r>
              <a:rPr lang="en-US" sz="1400" dirty="0">
                <a:latin typeface="Aktiv Grotesk" panose="020B0504020202020204" pitchFamily="34" charset="0"/>
                <a:ea typeface="Aktiv Grotesk" panose="020B0504020202020204" pitchFamily="34" charset="0"/>
                <a:cs typeface="Aktiv Grotesk" panose="020B0504020202020204" pitchFamily="34" charset="0"/>
              </a:rPr>
              <a:t>,, created by working with a local financial institution</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Clarify “Housing Unit Replacement” Ordinance as it applies to the conversion of existing housing:</a:t>
            </a:r>
          </a:p>
          <a:p>
            <a:pPr marL="285750" indent="-285750">
              <a:buFont typeface="Arial" panose="020B0604020202020204" pitchFamily="34" charset="0"/>
              <a:buChar char="•"/>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sz="1400" dirty="0">
                <a:latin typeface="Aktiv Grotesk" panose="020B0504020202020204" pitchFamily="34" charset="0"/>
                <a:ea typeface="Aktiv Grotesk" panose="020B0504020202020204" pitchFamily="34" charset="0"/>
                <a:cs typeface="Aktiv Grotesk" panose="020B0504020202020204" pitchFamily="34" charset="0"/>
              </a:rPr>
              <a:t>Target program funds for rehab of owner occupied historic properties that may otherwise be unable to comply with historic standards:</a:t>
            </a:r>
          </a:p>
          <a:p>
            <a:pPr marL="742950" lvl="1" indent="-285750">
              <a:buFont typeface="Wingdings" panose="05000000000000000000" pitchFamily="2" charset="2"/>
              <a:buChar char="Ø"/>
            </a:pPr>
            <a:r>
              <a:rPr lang="en-US" sz="1400" dirty="0">
                <a:latin typeface="Aktiv Grotesk" panose="020B0504020202020204" pitchFamily="34" charset="0"/>
                <a:ea typeface="Aktiv Grotesk" panose="020B0504020202020204" pitchFamily="34" charset="0"/>
                <a:cs typeface="Aktiv Grotesk" panose="020B0504020202020204" pitchFamily="34" charset="0"/>
              </a:rPr>
              <a:t>E.g., potentially modeled after Conservation Legacy Fund</a:t>
            </a:r>
          </a:p>
        </p:txBody>
      </p:sp>
      <p:pic>
        <p:nvPicPr>
          <p:cNvPr id="4" name="Picture 3"/>
          <p:cNvPicPr>
            <a:picLocks noChangeAspect="1"/>
          </p:cNvPicPr>
          <p:nvPr/>
        </p:nvPicPr>
        <p:blipFill>
          <a:blip r:embed="rId2"/>
          <a:stretch>
            <a:fillRect/>
          </a:stretch>
        </p:blipFill>
        <p:spPr>
          <a:xfrm>
            <a:off x="4988348" y="127996"/>
            <a:ext cx="3338234" cy="3188522"/>
          </a:xfrm>
          <a:prstGeom prst="rect">
            <a:avLst/>
          </a:prstGeom>
        </p:spPr>
      </p:pic>
      <p:pic>
        <p:nvPicPr>
          <p:cNvPr id="8" name="Picture 7"/>
          <p:cNvPicPr>
            <a:picLocks noChangeAspect="1"/>
          </p:cNvPicPr>
          <p:nvPr/>
        </p:nvPicPr>
        <p:blipFill>
          <a:blip r:embed="rId3"/>
          <a:stretch>
            <a:fillRect/>
          </a:stretch>
        </p:blipFill>
        <p:spPr>
          <a:xfrm>
            <a:off x="5010765" y="3429000"/>
            <a:ext cx="3332799" cy="3171924"/>
          </a:xfrm>
          <a:prstGeom prst="rect">
            <a:avLst/>
          </a:prstGeom>
        </p:spPr>
      </p:pic>
    </p:spTree>
    <p:extLst>
      <p:ext uri="{BB962C8B-B14F-4D97-AF65-F5344CB8AC3E}">
        <p14:creationId xmlns:p14="http://schemas.microsoft.com/office/powerpoint/2010/main" val="338877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1375A4-56A4-47D6-9801-1991572033F7}" type="slidenum">
              <a:rPr lang="en-US" smtClean="0"/>
              <a:t>18</a:t>
            </a:fld>
            <a:endParaRPr lang="en-US"/>
          </a:p>
        </p:txBody>
      </p:sp>
      <p:sp>
        <p:nvSpPr>
          <p:cNvPr id="5" name="Rectangle 4"/>
          <p:cNvSpPr/>
          <p:nvPr/>
        </p:nvSpPr>
        <p:spPr>
          <a:xfrm>
            <a:off x="882238" y="1012954"/>
            <a:ext cx="7379524" cy="4832092"/>
          </a:xfrm>
          <a:prstGeom prst="rect">
            <a:avLst/>
          </a:prstGeom>
          <a:solidFill>
            <a:srgbClr val="FFC000"/>
          </a:solidFill>
        </p:spPr>
        <p:txBody>
          <a:bodyPr wrap="square">
            <a:spAutoFit/>
          </a:bodyPr>
          <a:lstStyle/>
          <a:p>
            <a:pPr algn="ctr"/>
            <a:r>
              <a:rPr lang="en-US" sz="2800" i="1" dirty="0">
                <a:latin typeface="Arial" panose="020B0604020202020204" pitchFamily="34" charset="0"/>
                <a:cs typeface="Arial" panose="020B0604020202020204" pitchFamily="34" charset="0"/>
              </a:rPr>
              <a:t>Most of these initiatives particularly the ones where financing programs are required are still conceptual, some require partners to come to participate (employer assisted housing) nor would all initiatives apply to every ward – the objective is to provide the city, its academic partners, and housing/preservation community with a diverse toolkit to respond as conditions warrant – we need your help in prioritizing where to focus ongoing efforts</a:t>
            </a:r>
          </a:p>
        </p:txBody>
      </p:sp>
    </p:spTree>
    <p:extLst>
      <p:ext uri="{BB962C8B-B14F-4D97-AF65-F5344CB8AC3E}">
        <p14:creationId xmlns:p14="http://schemas.microsoft.com/office/powerpoint/2010/main" val="375459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744" y="1147346"/>
            <a:ext cx="7203233" cy="3383280"/>
          </a:xfrm>
        </p:spPr>
        <p:txBody>
          <a:bodyPr/>
          <a:lstStyle/>
          <a:p>
            <a:r>
              <a:rPr lang="en-US" dirty="0">
                <a:latin typeface="Aktiv Grotesk Light" pitchFamily="50" charset="0"/>
              </a:rPr>
              <a:t>Community Feedback</a:t>
            </a:r>
          </a:p>
        </p:txBody>
      </p:sp>
    </p:spTree>
    <p:extLst>
      <p:ext uri="{BB962C8B-B14F-4D97-AF65-F5344CB8AC3E}">
        <p14:creationId xmlns:p14="http://schemas.microsoft.com/office/powerpoint/2010/main" val="140800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744" y="1147346"/>
            <a:ext cx="7203233" cy="3383280"/>
          </a:xfrm>
        </p:spPr>
        <p:txBody>
          <a:bodyPr/>
          <a:lstStyle/>
          <a:p>
            <a:r>
              <a:rPr lang="en-US" dirty="0">
                <a:latin typeface="Aktiv Grotesk Light" pitchFamily="50" charset="0"/>
              </a:rPr>
              <a:t>Project Goals</a:t>
            </a:r>
          </a:p>
        </p:txBody>
      </p:sp>
    </p:spTree>
    <p:extLst>
      <p:ext uri="{BB962C8B-B14F-4D97-AF65-F5344CB8AC3E}">
        <p14:creationId xmlns:p14="http://schemas.microsoft.com/office/powerpoint/2010/main" val="174365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1375A4-56A4-47D6-9801-1991572033F7}" type="slidenum">
              <a:rPr lang="en-US" smtClean="0"/>
              <a:pPr/>
              <a:t>20</a:t>
            </a:fld>
            <a:endParaRPr lang="en-US"/>
          </a:p>
        </p:txBody>
      </p:sp>
      <p:sp>
        <p:nvSpPr>
          <p:cNvPr id="3" name="Rectangle 2"/>
          <p:cNvSpPr/>
          <p:nvPr/>
        </p:nvSpPr>
        <p:spPr>
          <a:xfrm>
            <a:off x="384464" y="1637851"/>
            <a:ext cx="8451272" cy="3539430"/>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The Project used a temperature gauge to get</a:t>
            </a:r>
          </a:p>
          <a:p>
            <a:r>
              <a:rPr lang="en-US" sz="1600" dirty="0">
                <a:latin typeface="Arial" panose="020B0604020202020204" pitchFamily="34" charset="0"/>
                <a:cs typeface="Arial" panose="020B0604020202020204" pitchFamily="34" charset="0"/>
              </a:rPr>
              <a:t>people’s reactions, which had the following options: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HOT</a:t>
            </a:r>
            <a:r>
              <a:rPr lang="en-US" sz="1600" dirty="0">
                <a:latin typeface="Arial" panose="020B0604020202020204" pitchFamily="34" charset="0"/>
                <a:cs typeface="Arial" panose="020B0604020202020204" pitchFamily="34" charset="0"/>
              </a:rPr>
              <a:t> = (Love this strategy. Totally on board. Think it will work.)</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	WARM = </a:t>
            </a:r>
            <a:r>
              <a:rPr lang="en-US" sz="1600" dirty="0">
                <a:latin typeface="Arial" panose="020B0604020202020204" pitchFamily="34" charset="0"/>
                <a:cs typeface="Arial" panose="020B0604020202020204" pitchFamily="34" charset="0"/>
              </a:rPr>
              <a:t>(Like this strategy. Think there are some good ideas in there.)</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UNCERTAIN = (</a:t>
            </a:r>
            <a:r>
              <a:rPr lang="en-US" sz="1600" dirty="0">
                <a:latin typeface="Arial" panose="020B0604020202020204" pitchFamily="34" charset="0"/>
                <a:cs typeface="Arial" panose="020B0604020202020204" pitchFamily="34" charset="0"/>
              </a:rPr>
              <a:t>not sure how you feel about this strategy or indifferent 	towards 	it.)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COOL =</a:t>
            </a:r>
            <a:r>
              <a:rPr lang="en-US" sz="1600" dirty="0">
                <a:latin typeface="Arial" panose="020B0604020202020204" pitchFamily="34" charset="0"/>
                <a:cs typeface="Arial" panose="020B0604020202020204" pitchFamily="34" charset="0"/>
              </a:rPr>
              <a:t> (Have some questions about this strategy before I can be</a:t>
            </a:r>
          </a:p>
          <a:p>
            <a:r>
              <a:rPr lang="en-US" sz="1600" dirty="0">
                <a:latin typeface="Arial" panose="020B0604020202020204" pitchFamily="34" charset="0"/>
                <a:cs typeface="Arial" panose="020B0604020202020204" pitchFamily="34" charset="0"/>
              </a:rPr>
              <a:t>	supportive of it.)</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	COLD =  </a:t>
            </a:r>
            <a:r>
              <a:rPr lang="en-US" sz="1600" dirty="0">
                <a:latin typeface="Arial" panose="020B0604020202020204" pitchFamily="34" charset="0"/>
                <a:cs typeface="Arial" panose="020B0604020202020204" pitchFamily="34" charset="0"/>
              </a:rPr>
              <a:t>(Not at all interested in this strategy. Needs a lot more work.)</a:t>
            </a:r>
          </a:p>
        </p:txBody>
      </p:sp>
      <p:sp>
        <p:nvSpPr>
          <p:cNvPr id="4" name="Title 1"/>
          <p:cNvSpPr txBox="1">
            <a:spLocks/>
          </p:cNvSpPr>
          <p:nvPr/>
        </p:nvSpPr>
        <p:spPr>
          <a:xfrm>
            <a:off x="217714" y="201342"/>
            <a:ext cx="4950030" cy="640079"/>
          </a:xfrm>
          <a:prstGeom prst="rect">
            <a:avLst/>
          </a:prstGeom>
        </p:spPr>
        <p:txBody>
          <a:bodyPr>
            <a:noAutofit/>
          </a:bodyPr>
          <a:lstStyle>
            <a:lvl1pPr algn="l" defTabSz="685800" rtl="0" eaLnBrk="1" latinLnBrk="0" hangingPunct="1">
              <a:lnSpc>
                <a:spcPct val="90000"/>
              </a:lnSpc>
              <a:spcBef>
                <a:spcPct val="0"/>
              </a:spcBef>
              <a:buNone/>
              <a:defRPr sz="2400" b="1" kern="1200">
                <a:solidFill>
                  <a:schemeClr val="accent1">
                    <a:lumMod val="75000"/>
                  </a:schemeClr>
                </a:solidFill>
                <a:latin typeface="+mj-lt"/>
                <a:ea typeface="+mj-ea"/>
                <a:cs typeface="+mj-cs"/>
              </a:defRPr>
            </a:lvl1pPr>
          </a:lstStyle>
          <a:p>
            <a:r>
              <a:rPr lang="en-US" sz="2800" b="0" dirty="0">
                <a:solidFill>
                  <a:schemeClr val="tx1"/>
                </a:solidFill>
                <a:latin typeface="Bebas Neue" panose="020B0606020202050201" pitchFamily="34" charset="0"/>
              </a:rPr>
              <a:t>Measuring Reactions to recommended strategies through the temperature gauge</a:t>
            </a:r>
          </a:p>
        </p:txBody>
      </p:sp>
      <p:pic>
        <p:nvPicPr>
          <p:cNvPr id="5" name="Picture 4"/>
          <p:cNvPicPr>
            <a:picLocks noChangeAspect="1"/>
          </p:cNvPicPr>
          <p:nvPr/>
        </p:nvPicPr>
        <p:blipFill>
          <a:blip r:embed="rId2"/>
          <a:stretch>
            <a:fillRect/>
          </a:stretch>
        </p:blipFill>
        <p:spPr>
          <a:xfrm rot="10800000" flipH="1" flipV="1">
            <a:off x="1509486" y="5297299"/>
            <a:ext cx="5863771" cy="1303250"/>
          </a:xfrm>
          <a:prstGeom prst="rect">
            <a:avLst/>
          </a:prstGeom>
        </p:spPr>
      </p:pic>
    </p:spTree>
    <p:extLst>
      <p:ext uri="{BB962C8B-B14F-4D97-AF65-F5344CB8AC3E}">
        <p14:creationId xmlns:p14="http://schemas.microsoft.com/office/powerpoint/2010/main" val="212823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extLst>
              <p:ext uri="{D42A27DB-BD31-4B8C-83A1-F6EECF244321}">
                <p14:modId xmlns:p14="http://schemas.microsoft.com/office/powerpoint/2010/main" val="2263587947"/>
              </p:ext>
            </p:extLst>
          </p:nvPr>
        </p:nvGraphicFramePr>
        <p:xfrm>
          <a:off x="478971" y="1625600"/>
          <a:ext cx="4093029" cy="4664079"/>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9"/>
          <p:cNvSpPr>
            <a:spLocks noGrp="1"/>
          </p:cNvSpPr>
          <p:nvPr>
            <p:ph sz="half" idx="2"/>
          </p:nvPr>
        </p:nvSpPr>
        <p:spPr>
          <a:xfrm>
            <a:off x="4728935" y="1625600"/>
            <a:ext cx="3959210" cy="4310743"/>
          </a:xfrm>
        </p:spPr>
        <p:txBody>
          <a:bodyPr/>
          <a:lstStyle/>
          <a:p>
            <a:pPr marL="0" indent="0">
              <a:buNone/>
            </a:pPr>
            <a:r>
              <a:rPr lang="en-US" b="1" dirty="0"/>
              <a:t>Summary of Commentary </a:t>
            </a:r>
          </a:p>
          <a:p>
            <a:pPr marL="0" indent="0">
              <a:buNone/>
            </a:pPr>
            <a:r>
              <a:rPr lang="en-US" dirty="0"/>
              <a:t>Several participants noted that these types of actions have not been successful in their experience or their belief that on their own these actions cannot make signiﬁcant change.  Others wondered what role would the schools play in reducing the number of cars brought to Burlington.</a:t>
            </a:r>
          </a:p>
        </p:txBody>
      </p:sp>
      <p:sp>
        <p:nvSpPr>
          <p:cNvPr id="2" name="Slide Number Placeholder 1"/>
          <p:cNvSpPr>
            <a:spLocks noGrp="1"/>
          </p:cNvSpPr>
          <p:nvPr>
            <p:ph type="sldNum" sz="quarter" idx="12"/>
          </p:nvPr>
        </p:nvSpPr>
        <p:spPr/>
        <p:txBody>
          <a:bodyPr/>
          <a:lstStyle/>
          <a:p>
            <a:fld id="{E31375A4-56A4-47D6-9801-1991572033F7}" type="slidenum">
              <a:rPr lang="en-US" smtClean="0"/>
              <a:pPr/>
              <a:t>21</a:t>
            </a:fld>
            <a:endParaRPr lang="en-US"/>
          </a:p>
        </p:txBody>
      </p:sp>
      <p:sp>
        <p:nvSpPr>
          <p:cNvPr id="5" name="Title 1"/>
          <p:cNvSpPr txBox="1">
            <a:spLocks/>
          </p:cNvSpPr>
          <p:nvPr/>
        </p:nvSpPr>
        <p:spPr>
          <a:xfrm>
            <a:off x="214316" y="462599"/>
            <a:ext cx="4950030" cy="640079"/>
          </a:xfrm>
          <a:prstGeom prst="rect">
            <a:avLst/>
          </a:prstGeom>
        </p:spPr>
        <p:txBody>
          <a:bodyPr>
            <a:noAutofit/>
          </a:bodyPr>
          <a:lstStyle>
            <a:lvl1pPr algn="l" defTabSz="685800" rtl="0" eaLnBrk="1" latinLnBrk="0" hangingPunct="1">
              <a:lnSpc>
                <a:spcPct val="90000"/>
              </a:lnSpc>
              <a:spcBef>
                <a:spcPct val="0"/>
              </a:spcBef>
              <a:buNone/>
              <a:defRPr sz="2400" b="1" kern="1200">
                <a:solidFill>
                  <a:schemeClr val="accent1">
                    <a:lumMod val="75000"/>
                  </a:schemeClr>
                </a:solidFill>
                <a:latin typeface="+mj-lt"/>
                <a:ea typeface="+mj-ea"/>
                <a:cs typeface="+mj-cs"/>
              </a:defRPr>
            </a:lvl1pPr>
          </a:lstStyle>
          <a:p>
            <a:r>
              <a:rPr lang="en-US" sz="2800" b="0" dirty="0">
                <a:solidFill>
                  <a:schemeClr val="tx1"/>
                </a:solidFill>
                <a:latin typeface="Bebas Neue" panose="020B0606020202050201" pitchFamily="34" charset="0"/>
              </a:rPr>
              <a:t>QUALITY OF LIFE INITIATIVES FEEDBACK</a:t>
            </a:r>
          </a:p>
        </p:txBody>
      </p:sp>
    </p:spTree>
    <p:extLst>
      <p:ext uri="{BB962C8B-B14F-4D97-AF65-F5344CB8AC3E}">
        <p14:creationId xmlns:p14="http://schemas.microsoft.com/office/powerpoint/2010/main" val="170700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extLst>
              <p:ext uri="{D42A27DB-BD31-4B8C-83A1-F6EECF244321}">
                <p14:modId xmlns:p14="http://schemas.microsoft.com/office/powerpoint/2010/main" val="4059831012"/>
              </p:ext>
            </p:extLst>
          </p:nvPr>
        </p:nvGraphicFramePr>
        <p:xfrm>
          <a:off x="478971" y="1448931"/>
          <a:ext cx="4093029" cy="4664079"/>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9"/>
          <p:cNvSpPr>
            <a:spLocks noGrp="1"/>
          </p:cNvSpPr>
          <p:nvPr>
            <p:ph sz="half" idx="2"/>
          </p:nvPr>
        </p:nvSpPr>
        <p:spPr>
          <a:xfrm>
            <a:off x="4728935" y="1448931"/>
            <a:ext cx="3959210" cy="4310743"/>
          </a:xfrm>
        </p:spPr>
        <p:txBody>
          <a:bodyPr/>
          <a:lstStyle/>
          <a:p>
            <a:pPr marL="0" indent="0">
              <a:buNone/>
            </a:pPr>
            <a:r>
              <a:rPr lang="en-US" b="1" dirty="0"/>
              <a:t>Summary of Commentary </a:t>
            </a:r>
          </a:p>
          <a:p>
            <a:pPr marL="0" indent="0">
              <a:buNone/>
            </a:pPr>
            <a:r>
              <a:rPr lang="en-US" dirty="0"/>
              <a:t>Most comments regarded the details behind how these programs would work, the sources of money, the impact on the housing market particularly would it drive down valuations, and whether deed restrictions would be desirable over the long term. </a:t>
            </a:r>
          </a:p>
        </p:txBody>
      </p:sp>
      <p:sp>
        <p:nvSpPr>
          <p:cNvPr id="2" name="Slide Number Placeholder 1"/>
          <p:cNvSpPr>
            <a:spLocks noGrp="1"/>
          </p:cNvSpPr>
          <p:nvPr>
            <p:ph type="sldNum" sz="quarter" idx="12"/>
          </p:nvPr>
        </p:nvSpPr>
        <p:spPr/>
        <p:txBody>
          <a:bodyPr/>
          <a:lstStyle/>
          <a:p>
            <a:fld id="{E31375A4-56A4-47D6-9801-1991572033F7}" type="slidenum">
              <a:rPr lang="en-US" smtClean="0"/>
              <a:pPr/>
              <a:t>22</a:t>
            </a:fld>
            <a:endParaRPr lang="en-US"/>
          </a:p>
        </p:txBody>
      </p:sp>
      <p:sp>
        <p:nvSpPr>
          <p:cNvPr id="5" name="Title 1"/>
          <p:cNvSpPr txBox="1">
            <a:spLocks/>
          </p:cNvSpPr>
          <p:nvPr/>
        </p:nvSpPr>
        <p:spPr>
          <a:xfrm>
            <a:off x="214316" y="462599"/>
            <a:ext cx="4950030" cy="640079"/>
          </a:xfrm>
          <a:prstGeom prst="rect">
            <a:avLst/>
          </a:prstGeom>
        </p:spPr>
        <p:txBody>
          <a:bodyPr>
            <a:noAutofit/>
          </a:bodyPr>
          <a:lstStyle>
            <a:lvl1pPr algn="l" defTabSz="685800" rtl="0" eaLnBrk="1" latinLnBrk="0" hangingPunct="1">
              <a:lnSpc>
                <a:spcPct val="90000"/>
              </a:lnSpc>
              <a:spcBef>
                <a:spcPct val="0"/>
              </a:spcBef>
              <a:buNone/>
              <a:defRPr sz="2400" b="1" kern="1200">
                <a:solidFill>
                  <a:schemeClr val="accent1">
                    <a:lumMod val="75000"/>
                  </a:schemeClr>
                </a:solidFill>
                <a:latin typeface="+mj-lt"/>
                <a:ea typeface="+mj-ea"/>
                <a:cs typeface="+mj-cs"/>
              </a:defRPr>
            </a:lvl1pPr>
          </a:lstStyle>
          <a:p>
            <a:r>
              <a:rPr lang="en-US" sz="2800" b="0" dirty="0">
                <a:solidFill>
                  <a:schemeClr val="tx1"/>
                </a:solidFill>
                <a:latin typeface="Bebas Neue" panose="020B0606020202050201" pitchFamily="34" charset="0"/>
              </a:rPr>
              <a:t>Contain and slow down conversions</a:t>
            </a:r>
          </a:p>
        </p:txBody>
      </p:sp>
    </p:spTree>
    <p:extLst>
      <p:ext uri="{BB962C8B-B14F-4D97-AF65-F5344CB8AC3E}">
        <p14:creationId xmlns:p14="http://schemas.microsoft.com/office/powerpoint/2010/main" val="233521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extLst>
              <p:ext uri="{D42A27DB-BD31-4B8C-83A1-F6EECF244321}">
                <p14:modId xmlns:p14="http://schemas.microsoft.com/office/powerpoint/2010/main" val="1737657479"/>
              </p:ext>
            </p:extLst>
          </p:nvPr>
        </p:nvGraphicFramePr>
        <p:xfrm>
          <a:off x="478971" y="1448931"/>
          <a:ext cx="4093029" cy="4664079"/>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lstStyle/>
          <a:p>
            <a:fld id="{E31375A4-56A4-47D6-9801-1991572033F7}" type="slidenum">
              <a:rPr lang="en-US" smtClean="0"/>
              <a:pPr/>
              <a:t>23</a:t>
            </a:fld>
            <a:endParaRPr lang="en-US"/>
          </a:p>
        </p:txBody>
      </p:sp>
      <p:sp>
        <p:nvSpPr>
          <p:cNvPr id="5" name="Title 1"/>
          <p:cNvSpPr txBox="1">
            <a:spLocks/>
          </p:cNvSpPr>
          <p:nvPr/>
        </p:nvSpPr>
        <p:spPr>
          <a:xfrm>
            <a:off x="214316" y="462599"/>
            <a:ext cx="4950030" cy="640079"/>
          </a:xfrm>
          <a:prstGeom prst="rect">
            <a:avLst/>
          </a:prstGeom>
        </p:spPr>
        <p:txBody>
          <a:bodyPr>
            <a:noAutofit/>
          </a:bodyPr>
          <a:lstStyle>
            <a:lvl1pPr algn="l" defTabSz="685800" rtl="0" eaLnBrk="1" latinLnBrk="0" hangingPunct="1">
              <a:lnSpc>
                <a:spcPct val="90000"/>
              </a:lnSpc>
              <a:spcBef>
                <a:spcPct val="0"/>
              </a:spcBef>
              <a:buNone/>
              <a:defRPr sz="2400" b="1" kern="1200">
                <a:solidFill>
                  <a:schemeClr val="accent1">
                    <a:lumMod val="75000"/>
                  </a:schemeClr>
                </a:solidFill>
                <a:latin typeface="+mj-lt"/>
                <a:ea typeface="+mj-ea"/>
                <a:cs typeface="+mj-cs"/>
              </a:defRPr>
            </a:lvl1pPr>
          </a:lstStyle>
          <a:p>
            <a:r>
              <a:rPr lang="en-US" sz="2800" b="0" dirty="0">
                <a:solidFill>
                  <a:schemeClr val="tx1"/>
                </a:solidFill>
                <a:latin typeface="Bebas Neue" panose="020B0606020202050201" pitchFamily="34" charset="0"/>
              </a:rPr>
              <a:t>Convert select properties back to owner occupied</a:t>
            </a:r>
          </a:p>
        </p:txBody>
      </p:sp>
      <p:sp>
        <p:nvSpPr>
          <p:cNvPr id="7" name="Content Placeholder 9"/>
          <p:cNvSpPr txBox="1">
            <a:spLocks/>
          </p:cNvSpPr>
          <p:nvPr/>
        </p:nvSpPr>
        <p:spPr>
          <a:xfrm>
            <a:off x="4728935" y="1448931"/>
            <a:ext cx="3959210" cy="431074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1">
                  <a:lumMod val="75000"/>
                </a:schemeClr>
              </a:buClr>
              <a:buSzPct val="100000"/>
              <a:buFont typeface="Arial" pitchFamily="34" charset="0"/>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900"/>
              </a:spcBef>
              <a:buClr>
                <a:schemeClr val="accent1">
                  <a:lumMod val="75000"/>
                </a:schemeClr>
              </a:buClr>
              <a:buSzPct val="100000"/>
              <a:buFont typeface="Arial" pitchFamily="34" charset="0"/>
              <a:buChar char="▪"/>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1">
                  <a:lumMod val="75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1">
                  <a:lumMod val="75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1">
                  <a:lumMod val="75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lumMod val="75000"/>
                </a:schemeClr>
              </a:buClr>
              <a:buSzPct val="100000"/>
              <a:buFont typeface="Arial" pitchFamily="34" charset="0"/>
              <a:buChar char="▪"/>
              <a:defRPr sz="13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lumMod val="75000"/>
                </a:schemeClr>
              </a:buClr>
              <a:buSzPct val="100000"/>
              <a:buFont typeface="Arial" pitchFamily="34" charset="0"/>
              <a:buChar char="▪"/>
              <a:defRPr sz="13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lumMod val="75000"/>
                </a:schemeClr>
              </a:buClr>
              <a:buSzPct val="100000"/>
              <a:buFont typeface="Arial" pitchFamily="34" charset="0"/>
              <a:buChar char="▪"/>
              <a:defRPr sz="1350" kern="1200">
                <a:solidFill>
                  <a:schemeClr val="tx1"/>
                </a:solidFill>
                <a:latin typeface="+mn-lt"/>
                <a:ea typeface="+mn-ea"/>
                <a:cs typeface="+mn-cs"/>
              </a:defRPr>
            </a:lvl8pPr>
            <a:lvl9pPr marL="1408509" indent="0" algn="l" defTabSz="685800" rtl="0" eaLnBrk="1" latinLnBrk="0" hangingPunct="1">
              <a:lnSpc>
                <a:spcPct val="90000"/>
              </a:lnSpc>
              <a:spcBef>
                <a:spcPts val="450"/>
              </a:spcBef>
              <a:buClr>
                <a:schemeClr val="accent1">
                  <a:lumMod val="75000"/>
                </a:schemeClr>
              </a:buClr>
              <a:buSzPct val="100000"/>
              <a:buFont typeface="Arial" pitchFamily="34" charset="0"/>
              <a:buNone/>
              <a:defRPr sz="1350" kern="1200">
                <a:solidFill>
                  <a:schemeClr val="tx1"/>
                </a:solidFill>
                <a:latin typeface="+mn-lt"/>
                <a:ea typeface="+mn-ea"/>
                <a:cs typeface="+mn-cs"/>
              </a:defRPr>
            </a:lvl9pPr>
          </a:lstStyle>
          <a:p>
            <a:pPr marL="0" indent="0">
              <a:buFont typeface="Arial" pitchFamily="34" charset="0"/>
              <a:buNone/>
            </a:pPr>
            <a:r>
              <a:rPr lang="en-US" b="1" dirty="0"/>
              <a:t>Summary of Commentary </a:t>
            </a:r>
          </a:p>
          <a:p>
            <a:pPr marL="0" indent="0">
              <a:buFont typeface="Arial" pitchFamily="34" charset="0"/>
              <a:buNone/>
            </a:pPr>
            <a:r>
              <a:rPr lang="en-US" dirty="0"/>
              <a:t>The comments on this strategy echoed the comments pertaining to containing and slowing down the conversion of single family homes.  Most comments regarded the details behind how these programs would work, the sources of money, the impact on the housing market particularly would it drive down valuations, and whether deed restrictions would be desirable over the long term. </a:t>
            </a:r>
          </a:p>
        </p:txBody>
      </p:sp>
    </p:spTree>
    <p:extLst>
      <p:ext uri="{BB962C8B-B14F-4D97-AF65-F5344CB8AC3E}">
        <p14:creationId xmlns:p14="http://schemas.microsoft.com/office/powerpoint/2010/main" val="279753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31375A4-56A4-47D6-9801-1991572033F7}" type="slidenum">
              <a:rPr lang="en-US" smtClean="0"/>
              <a:t>24</a:t>
            </a:fld>
            <a:endParaRPr lang="en-US"/>
          </a:p>
        </p:txBody>
      </p:sp>
      <p:pic>
        <p:nvPicPr>
          <p:cNvPr id="4" name="Picture 3"/>
          <p:cNvPicPr>
            <a:picLocks noChangeAspect="1"/>
          </p:cNvPicPr>
          <p:nvPr/>
        </p:nvPicPr>
        <p:blipFill>
          <a:blip r:embed="rId2"/>
          <a:stretch>
            <a:fillRect/>
          </a:stretch>
        </p:blipFill>
        <p:spPr>
          <a:xfrm>
            <a:off x="0" y="0"/>
            <a:ext cx="9144000" cy="6857999"/>
          </a:xfrm>
          <a:prstGeom prst="rect">
            <a:avLst/>
          </a:prstGeom>
        </p:spPr>
      </p:pic>
      <p:sp>
        <p:nvSpPr>
          <p:cNvPr id="2" name="TextBox 1"/>
          <p:cNvSpPr txBox="1"/>
          <p:nvPr/>
        </p:nvSpPr>
        <p:spPr>
          <a:xfrm>
            <a:off x="2826328" y="2937301"/>
            <a:ext cx="3450881" cy="830997"/>
          </a:xfrm>
          <a:prstGeom prst="rect">
            <a:avLst/>
          </a:prstGeom>
          <a:noFill/>
        </p:spPr>
        <p:txBody>
          <a:bodyPr wrap="none" rtlCol="0">
            <a:spAutoFit/>
          </a:bodyPr>
          <a:lstStyle/>
          <a:p>
            <a:r>
              <a:rPr lang="en-US" sz="4800" b="1" dirty="0">
                <a:solidFill>
                  <a:srgbClr val="C00000"/>
                </a:solidFill>
              </a:rPr>
              <a:t>Thank You </a:t>
            </a:r>
          </a:p>
        </p:txBody>
      </p:sp>
    </p:spTree>
    <p:extLst>
      <p:ext uri="{BB962C8B-B14F-4D97-AF65-F5344CB8AC3E}">
        <p14:creationId xmlns:p14="http://schemas.microsoft.com/office/powerpoint/2010/main" val="124091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map&#10;&#10;Description generated with very high confidence">
            <a:extLst>
              <a:ext uri="{FF2B5EF4-FFF2-40B4-BE49-F238E27FC236}">
                <a16:creationId xmlns:a16="http://schemas.microsoft.com/office/drawing/2014/main" id="{DC002E71-8C81-4738-B6CD-3D597D712AE7}"/>
              </a:ext>
            </a:extLst>
          </p:cNvPr>
          <p:cNvPicPr>
            <a:picLocks noChangeAspect="1"/>
          </p:cNvPicPr>
          <p:nvPr/>
        </p:nvPicPr>
        <p:blipFill rotWithShape="1">
          <a:blip r:embed="rId3"/>
          <a:srcRect t="5630"/>
          <a:stretch/>
        </p:blipFill>
        <p:spPr>
          <a:xfrm>
            <a:off x="2433713" y="198120"/>
            <a:ext cx="6984607" cy="6385560"/>
          </a:xfrm>
          <a:prstGeom prst="rect">
            <a:avLst/>
          </a:prstGeom>
        </p:spPr>
      </p:pic>
      <p:sp>
        <p:nvSpPr>
          <p:cNvPr id="2" name="Title 1"/>
          <p:cNvSpPr>
            <a:spLocks noGrp="1"/>
          </p:cNvSpPr>
          <p:nvPr>
            <p:ph type="title"/>
          </p:nvPr>
        </p:nvSpPr>
        <p:spPr>
          <a:xfrm>
            <a:off x="381000" y="198120"/>
            <a:ext cx="6926580" cy="631875"/>
          </a:xfrm>
        </p:spPr>
        <p:txBody>
          <a:bodyPr>
            <a:normAutofit/>
          </a:bodyPr>
          <a:lstStyle/>
          <a:p>
            <a:r>
              <a:rPr lang="en-US" sz="2800" b="0" dirty="0">
                <a:latin typeface="Bebas Neue" panose="020B0606020202050201" pitchFamily="34" charset="0"/>
              </a:rPr>
              <a:t>Project goals</a:t>
            </a:r>
          </a:p>
        </p:txBody>
      </p:sp>
      <p:sp>
        <p:nvSpPr>
          <p:cNvPr id="3" name="Content Placeholder 2"/>
          <p:cNvSpPr>
            <a:spLocks noGrp="1"/>
          </p:cNvSpPr>
          <p:nvPr>
            <p:ph idx="1"/>
          </p:nvPr>
        </p:nvSpPr>
        <p:spPr>
          <a:xfrm>
            <a:off x="274320" y="1063627"/>
            <a:ext cx="2899186" cy="4838409"/>
          </a:xfrm>
          <a:solidFill>
            <a:schemeClr val="bg1">
              <a:lumMod val="95000"/>
              <a:alpha val="66000"/>
            </a:schemeClr>
          </a:solidFill>
        </p:spPr>
        <p:txBody>
          <a:bodyPr>
            <a:noAutofit/>
          </a:bodyPr>
          <a:lstStyle/>
          <a:p>
            <a:r>
              <a:rPr lang="en-US" sz="1800" dirty="0">
                <a:latin typeface="Arial" panose="020B0604020202020204" pitchFamily="34" charset="0"/>
                <a:cs typeface="Arial" panose="020B0604020202020204" pitchFamily="34" charset="0"/>
              </a:rPr>
              <a:t>To understand what’s happening in the neighborhoods most affected by </a:t>
            </a:r>
            <a:r>
              <a:rPr lang="en-US" sz="1800" dirty="0" smtClean="0">
                <a:latin typeface="Arial" panose="020B0604020202020204" pitchFamily="34" charset="0"/>
                <a:cs typeface="Arial" panose="020B0604020202020204" pitchFamily="34" charset="0"/>
              </a:rPr>
              <a:t>rentals where students tend to live.</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To inform a community discussion about what “neighborhood balance” is and how to improve the quality of life in the neighborhoods most impacted.   </a:t>
            </a:r>
          </a:p>
          <a:p>
            <a:r>
              <a:rPr lang="en-US" sz="1800" dirty="0">
                <a:latin typeface="Arial" panose="020B0604020202020204" pitchFamily="34" charset="0"/>
                <a:cs typeface="Arial" panose="020B0604020202020204" pitchFamily="34" charset="0"/>
              </a:rPr>
              <a:t>To identify specific, practical actions the City and its partners can and are </a:t>
            </a:r>
            <a:r>
              <a:rPr lang="en-US" sz="1800" i="1" dirty="0">
                <a:latin typeface="Arial" panose="020B0604020202020204" pitchFamily="34" charset="0"/>
                <a:cs typeface="Arial" panose="020B0604020202020204" pitchFamily="34" charset="0"/>
              </a:rPr>
              <a:t>willing</a:t>
            </a:r>
            <a:r>
              <a:rPr lang="en-US" sz="1800" dirty="0">
                <a:latin typeface="Arial" panose="020B0604020202020204" pitchFamily="34" charset="0"/>
                <a:cs typeface="Arial" panose="020B0604020202020204" pitchFamily="34" charset="0"/>
              </a:rPr>
              <a:t> to take.</a:t>
            </a:r>
          </a:p>
        </p:txBody>
      </p:sp>
      <p:sp>
        <p:nvSpPr>
          <p:cNvPr id="5" name="Slide Number Placeholder 4"/>
          <p:cNvSpPr>
            <a:spLocks noGrp="1"/>
          </p:cNvSpPr>
          <p:nvPr>
            <p:ph type="sldNum" sz="quarter" idx="12"/>
          </p:nvPr>
        </p:nvSpPr>
        <p:spPr/>
        <p:txBody>
          <a:bodyPr/>
          <a:lstStyle/>
          <a:p>
            <a:fld id="{E31375A4-56A4-47D6-9801-1991572033F7}" type="slidenum">
              <a:rPr lang="en-US" smtClean="0"/>
              <a:t>3</a:t>
            </a:fld>
            <a:endParaRPr lang="en-US"/>
          </a:p>
        </p:txBody>
      </p:sp>
    </p:spTree>
    <p:extLst>
      <p:ext uri="{BB962C8B-B14F-4D97-AF65-F5344CB8AC3E}">
        <p14:creationId xmlns:p14="http://schemas.microsoft.com/office/powerpoint/2010/main" val="15763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744" y="1147346"/>
            <a:ext cx="7203233" cy="3383280"/>
          </a:xfrm>
        </p:spPr>
        <p:txBody>
          <a:bodyPr/>
          <a:lstStyle/>
          <a:p>
            <a:r>
              <a:rPr lang="en-US" dirty="0">
                <a:latin typeface="Aktiv Grotesk Light" pitchFamily="50" charset="0"/>
              </a:rPr>
              <a:t>What We Learned and What It Means</a:t>
            </a:r>
          </a:p>
        </p:txBody>
      </p:sp>
    </p:spTree>
    <p:extLst>
      <p:ext uri="{BB962C8B-B14F-4D97-AF65-F5344CB8AC3E}">
        <p14:creationId xmlns:p14="http://schemas.microsoft.com/office/powerpoint/2010/main" val="12434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3526"/>
            <a:ext cx="5237018" cy="657042"/>
          </a:xfrm>
        </p:spPr>
        <p:txBody>
          <a:bodyPr>
            <a:noAutofit/>
          </a:bodyPr>
          <a:lstStyle/>
          <a:p>
            <a:r>
              <a:rPr lang="en-US" sz="2800" b="0" dirty="0">
                <a:latin typeface="Bebas Neue" panose="020B0606020202050201" pitchFamily="34" charset="0"/>
              </a:rPr>
              <a:t>More on campus housing but off campus student expansion</a:t>
            </a:r>
          </a:p>
        </p:txBody>
      </p:sp>
      <p:sp>
        <p:nvSpPr>
          <p:cNvPr id="6" name="Slide Number Placeholder 5"/>
          <p:cNvSpPr>
            <a:spLocks noGrp="1"/>
          </p:cNvSpPr>
          <p:nvPr>
            <p:ph type="sldNum" sz="quarter" idx="12"/>
          </p:nvPr>
        </p:nvSpPr>
        <p:spPr/>
        <p:txBody>
          <a:bodyPr/>
          <a:lstStyle/>
          <a:p>
            <a:fld id="{E31375A4-56A4-47D6-9801-1991572033F7}" type="slidenum">
              <a:rPr lang="en-US" smtClean="0"/>
              <a:t>5</a:t>
            </a:fld>
            <a:endParaRPr lang="en-US"/>
          </a:p>
        </p:txBody>
      </p:sp>
      <p:pic>
        <p:nvPicPr>
          <p:cNvPr id="5" name="Picture 4"/>
          <p:cNvPicPr>
            <a:picLocks noChangeAspect="1"/>
          </p:cNvPicPr>
          <p:nvPr/>
        </p:nvPicPr>
        <p:blipFill>
          <a:blip r:embed="rId2"/>
          <a:stretch>
            <a:fillRect/>
          </a:stretch>
        </p:blipFill>
        <p:spPr>
          <a:xfrm>
            <a:off x="1259778" y="2767169"/>
            <a:ext cx="6700644" cy="3744946"/>
          </a:xfrm>
          <a:prstGeom prst="rect">
            <a:avLst/>
          </a:prstGeom>
        </p:spPr>
      </p:pic>
      <p:sp>
        <p:nvSpPr>
          <p:cNvPr id="7" name="Rectangle 6"/>
          <p:cNvSpPr/>
          <p:nvPr/>
        </p:nvSpPr>
        <p:spPr>
          <a:xfrm>
            <a:off x="748147" y="1289841"/>
            <a:ext cx="8063344" cy="1477328"/>
          </a:xfrm>
          <a:prstGeom prst="rect">
            <a:avLst/>
          </a:prstGeom>
        </p:spPr>
        <p:txBody>
          <a:bodyPr wrap="square">
            <a:spAutoFit/>
          </a:bodyPr>
          <a:lstStyle/>
          <a:p>
            <a:r>
              <a:rPr lang="en-US" dirty="0"/>
              <a:t>There is more campus supported student housing than ever before, but rental</a:t>
            </a:r>
          </a:p>
          <a:p>
            <a:r>
              <a:rPr lang="en-US" dirty="0"/>
              <a:t>housing predominantly occupied by student renters is located in areas with</a:t>
            </a:r>
          </a:p>
          <a:p>
            <a:r>
              <a:rPr lang="en-US" dirty="0"/>
              <a:t>a high concentration of historic properties and student renters </a:t>
            </a:r>
            <a:r>
              <a:rPr lang="en-US" dirty="0" smtClean="0"/>
              <a:t>might become</a:t>
            </a:r>
            <a:endParaRPr lang="en-US" dirty="0"/>
          </a:p>
          <a:p>
            <a:r>
              <a:rPr lang="en-US" dirty="0"/>
              <a:t>more prevalent on streets that were traditionally owner-occupied, single-family homes.</a:t>
            </a:r>
          </a:p>
        </p:txBody>
      </p:sp>
    </p:spTree>
    <p:extLst>
      <p:ext uri="{BB962C8B-B14F-4D97-AF65-F5344CB8AC3E}">
        <p14:creationId xmlns:p14="http://schemas.microsoft.com/office/powerpoint/2010/main" val="193848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5" y="1213321"/>
            <a:ext cx="4291445" cy="657042"/>
          </a:xfrm>
        </p:spPr>
        <p:txBody>
          <a:bodyPr>
            <a:noAutofit/>
          </a:bodyPr>
          <a:lstStyle/>
          <a:p>
            <a:r>
              <a:rPr lang="en-US" sz="2800" b="0" dirty="0">
                <a:latin typeface="Bebas Neue" panose="020B0606020202050201" pitchFamily="34" charset="0"/>
              </a:rPr>
              <a:t>Quality of life best practices and positive trends but larger geography introduces new areas to impacts</a:t>
            </a:r>
          </a:p>
        </p:txBody>
      </p:sp>
      <p:sp>
        <p:nvSpPr>
          <p:cNvPr id="6" name="Slide Number Placeholder 5"/>
          <p:cNvSpPr>
            <a:spLocks noGrp="1"/>
          </p:cNvSpPr>
          <p:nvPr>
            <p:ph type="sldNum" sz="quarter" idx="12"/>
          </p:nvPr>
        </p:nvSpPr>
        <p:spPr/>
        <p:txBody>
          <a:bodyPr/>
          <a:lstStyle/>
          <a:p>
            <a:fld id="{E31375A4-56A4-47D6-9801-1991572033F7}" type="slidenum">
              <a:rPr lang="en-US" smtClean="0"/>
              <a:t>6</a:t>
            </a:fld>
            <a:endParaRPr lang="en-US"/>
          </a:p>
        </p:txBody>
      </p:sp>
      <p:pic>
        <p:nvPicPr>
          <p:cNvPr id="3" name="Picture 2"/>
          <p:cNvPicPr>
            <a:picLocks noChangeAspect="1"/>
          </p:cNvPicPr>
          <p:nvPr/>
        </p:nvPicPr>
        <p:blipFill>
          <a:blip r:embed="rId2"/>
          <a:stretch>
            <a:fillRect/>
          </a:stretch>
        </p:blipFill>
        <p:spPr>
          <a:xfrm>
            <a:off x="5128126" y="72866"/>
            <a:ext cx="3311785" cy="3279934"/>
          </a:xfrm>
          <a:prstGeom prst="rect">
            <a:avLst/>
          </a:prstGeom>
        </p:spPr>
      </p:pic>
      <p:pic>
        <p:nvPicPr>
          <p:cNvPr id="4" name="Picture 3"/>
          <p:cNvPicPr>
            <a:picLocks noChangeAspect="1"/>
          </p:cNvPicPr>
          <p:nvPr/>
        </p:nvPicPr>
        <p:blipFill>
          <a:blip r:embed="rId3"/>
          <a:stretch>
            <a:fillRect/>
          </a:stretch>
        </p:blipFill>
        <p:spPr>
          <a:xfrm>
            <a:off x="5128127" y="3429000"/>
            <a:ext cx="3311785" cy="3262745"/>
          </a:xfrm>
          <a:prstGeom prst="rect">
            <a:avLst/>
          </a:prstGeom>
        </p:spPr>
      </p:pic>
      <p:sp>
        <p:nvSpPr>
          <p:cNvPr id="8" name="Rectangle 7"/>
          <p:cNvSpPr/>
          <p:nvPr/>
        </p:nvSpPr>
        <p:spPr>
          <a:xfrm>
            <a:off x="443345" y="2042362"/>
            <a:ext cx="4128656" cy="3785652"/>
          </a:xfrm>
          <a:prstGeom prst="rect">
            <a:avLst/>
          </a:prstGeom>
        </p:spPr>
        <p:txBody>
          <a:bodyPr wrap="square">
            <a:spAutoFit/>
          </a:bodyPr>
          <a:lstStyle/>
          <a:p>
            <a:r>
              <a:rPr lang="en-US" sz="1600" dirty="0"/>
              <a:t>Burlington has a number of best practices in place relative to addressing off-campus student impacts. </a:t>
            </a:r>
          </a:p>
          <a:p>
            <a:endParaRPr lang="en-US" sz="1600" dirty="0"/>
          </a:p>
          <a:p>
            <a:r>
              <a:rPr lang="en-US" sz="1600" dirty="0"/>
              <a:t>Quality of life trends in areas historically occupied by students are heading in a positive direction; however, expansion of rental housing for students outside of this area may cause issues in new parts of</a:t>
            </a:r>
          </a:p>
          <a:p>
            <a:r>
              <a:rPr lang="en-US" sz="1600" dirty="0"/>
              <a:t>the city. </a:t>
            </a:r>
          </a:p>
          <a:p>
            <a:endParaRPr lang="en-US" sz="1600" dirty="0"/>
          </a:p>
          <a:p>
            <a:r>
              <a:rPr lang="en-US" sz="1600" dirty="0"/>
              <a:t>Moreover, increased downtown living by non-students </a:t>
            </a:r>
            <a:r>
              <a:rPr lang="en-US" sz="1600" dirty="0" smtClean="0"/>
              <a:t>may </a:t>
            </a:r>
            <a:r>
              <a:rPr lang="en-US" sz="1600" dirty="0"/>
              <a:t>contribute to complaint levels based on proximity to entertainment centers of Burlington.</a:t>
            </a:r>
          </a:p>
        </p:txBody>
      </p:sp>
    </p:spTree>
    <p:extLst>
      <p:ext uri="{BB962C8B-B14F-4D97-AF65-F5344CB8AC3E}">
        <p14:creationId xmlns:p14="http://schemas.microsoft.com/office/powerpoint/2010/main" val="109147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5" y="506739"/>
            <a:ext cx="4291445" cy="657042"/>
          </a:xfrm>
        </p:spPr>
        <p:txBody>
          <a:bodyPr>
            <a:noAutofit/>
          </a:bodyPr>
          <a:lstStyle/>
          <a:p>
            <a:r>
              <a:rPr lang="en-US" sz="2800" b="0" dirty="0">
                <a:latin typeface="Bebas Neue" panose="020B0606020202050201" pitchFamily="34" charset="0"/>
              </a:rPr>
              <a:t>Underlying housing dynamics are problematic</a:t>
            </a:r>
          </a:p>
        </p:txBody>
      </p:sp>
      <p:sp>
        <p:nvSpPr>
          <p:cNvPr id="6" name="Slide Number Placeholder 5"/>
          <p:cNvSpPr>
            <a:spLocks noGrp="1"/>
          </p:cNvSpPr>
          <p:nvPr>
            <p:ph type="sldNum" sz="quarter" idx="12"/>
          </p:nvPr>
        </p:nvSpPr>
        <p:spPr/>
        <p:txBody>
          <a:bodyPr/>
          <a:lstStyle/>
          <a:p>
            <a:fld id="{E31375A4-56A4-47D6-9801-1991572033F7}" type="slidenum">
              <a:rPr lang="en-US" smtClean="0"/>
              <a:t>7</a:t>
            </a:fld>
            <a:endParaRPr lang="en-US"/>
          </a:p>
        </p:txBody>
      </p:sp>
      <p:sp>
        <p:nvSpPr>
          <p:cNvPr id="5" name="Rectangle 4"/>
          <p:cNvSpPr/>
          <p:nvPr/>
        </p:nvSpPr>
        <p:spPr>
          <a:xfrm>
            <a:off x="280555" y="1596195"/>
            <a:ext cx="4291445" cy="3785652"/>
          </a:xfrm>
          <a:prstGeom prst="rect">
            <a:avLst/>
          </a:prstGeom>
        </p:spPr>
        <p:txBody>
          <a:bodyPr wrap="square">
            <a:spAutoFit/>
          </a:bodyPr>
          <a:lstStyle/>
          <a:p>
            <a:r>
              <a:rPr lang="en-US" sz="1600" dirty="0"/>
              <a:t>The changes in life stage status among the city’s urban core residents is creating a housing dynamic that is putting single family housing on the market adjacent to campus and student areas. </a:t>
            </a:r>
          </a:p>
          <a:p>
            <a:endParaRPr lang="en-US" sz="1600" dirty="0"/>
          </a:p>
          <a:p>
            <a:r>
              <a:rPr lang="en-US" sz="1600" dirty="0"/>
              <a:t>Housing price points are high, but</a:t>
            </a:r>
          </a:p>
          <a:p>
            <a:r>
              <a:rPr lang="en-US" sz="1600" dirty="0"/>
              <a:t>roughly consistent with price points in the core of the city. </a:t>
            </a:r>
          </a:p>
          <a:p>
            <a:endParaRPr lang="en-US" sz="1600" dirty="0"/>
          </a:p>
          <a:p>
            <a:r>
              <a:rPr lang="en-US" sz="1600" dirty="0"/>
              <a:t>However, there are areas adjacent to campus that can generate rental income contributing to asset price appreciation and conversions of single family housing to rentals for students or others.</a:t>
            </a:r>
          </a:p>
        </p:txBody>
      </p:sp>
      <p:pic>
        <p:nvPicPr>
          <p:cNvPr id="9" name="Picture 8"/>
          <p:cNvPicPr>
            <a:picLocks noChangeAspect="1"/>
          </p:cNvPicPr>
          <p:nvPr/>
        </p:nvPicPr>
        <p:blipFill>
          <a:blip r:embed="rId2"/>
          <a:stretch>
            <a:fillRect/>
          </a:stretch>
        </p:blipFill>
        <p:spPr>
          <a:xfrm>
            <a:off x="5188405" y="3412500"/>
            <a:ext cx="3322448" cy="3265392"/>
          </a:xfrm>
          <a:prstGeom prst="rect">
            <a:avLst/>
          </a:prstGeom>
        </p:spPr>
      </p:pic>
      <p:pic>
        <p:nvPicPr>
          <p:cNvPr id="13" name="Picture 12"/>
          <p:cNvPicPr>
            <a:picLocks noChangeAspect="1"/>
          </p:cNvPicPr>
          <p:nvPr/>
        </p:nvPicPr>
        <p:blipFill>
          <a:blip r:embed="rId3"/>
          <a:stretch>
            <a:fillRect/>
          </a:stretch>
        </p:blipFill>
        <p:spPr>
          <a:xfrm>
            <a:off x="5154794" y="46046"/>
            <a:ext cx="3389670" cy="3200677"/>
          </a:xfrm>
          <a:prstGeom prst="rect">
            <a:avLst/>
          </a:prstGeom>
        </p:spPr>
      </p:pic>
    </p:spTree>
    <p:extLst>
      <p:ext uri="{BB962C8B-B14F-4D97-AF65-F5344CB8AC3E}">
        <p14:creationId xmlns:p14="http://schemas.microsoft.com/office/powerpoint/2010/main" val="35046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5" y="506739"/>
            <a:ext cx="4291445" cy="657042"/>
          </a:xfrm>
        </p:spPr>
        <p:txBody>
          <a:bodyPr>
            <a:noAutofit/>
          </a:bodyPr>
          <a:lstStyle/>
          <a:p>
            <a:r>
              <a:rPr lang="en-US" sz="2800" b="0" dirty="0">
                <a:latin typeface="Bebas Neue" panose="020B0606020202050201" pitchFamily="34" charset="0"/>
              </a:rPr>
              <a:t>Burlington has greater people density in its core</a:t>
            </a:r>
          </a:p>
        </p:txBody>
      </p:sp>
      <p:sp>
        <p:nvSpPr>
          <p:cNvPr id="6" name="Slide Number Placeholder 5"/>
          <p:cNvSpPr>
            <a:spLocks noGrp="1"/>
          </p:cNvSpPr>
          <p:nvPr>
            <p:ph type="sldNum" sz="quarter" idx="12"/>
          </p:nvPr>
        </p:nvSpPr>
        <p:spPr/>
        <p:txBody>
          <a:bodyPr/>
          <a:lstStyle/>
          <a:p>
            <a:fld id="{E31375A4-56A4-47D6-9801-1991572033F7}" type="slidenum">
              <a:rPr lang="en-US" smtClean="0"/>
              <a:t>8</a:t>
            </a:fld>
            <a:endParaRPr lang="en-US"/>
          </a:p>
        </p:txBody>
      </p:sp>
      <p:sp>
        <p:nvSpPr>
          <p:cNvPr id="3" name="Rectangle 2"/>
          <p:cNvSpPr/>
          <p:nvPr/>
        </p:nvSpPr>
        <p:spPr>
          <a:xfrm>
            <a:off x="356724" y="1526876"/>
            <a:ext cx="4139106" cy="3046988"/>
          </a:xfrm>
          <a:prstGeom prst="rect">
            <a:avLst/>
          </a:prstGeom>
        </p:spPr>
        <p:txBody>
          <a:bodyPr wrap="square">
            <a:spAutoFit/>
          </a:bodyPr>
          <a:lstStyle/>
          <a:p>
            <a:r>
              <a:rPr lang="en-US" sz="1600" dirty="0"/>
              <a:t>The areas with higher density of student renters also have the highest people</a:t>
            </a:r>
          </a:p>
          <a:p>
            <a:r>
              <a:rPr lang="en-US" sz="1600" dirty="0"/>
              <a:t>density in the city and are located in</a:t>
            </a:r>
          </a:p>
          <a:p>
            <a:r>
              <a:rPr lang="en-US" sz="1600" dirty="0"/>
              <a:t>historic neighborhoods east of downtown, suggesting the carrying capacity of</a:t>
            </a:r>
          </a:p>
          <a:p>
            <a:r>
              <a:rPr lang="en-US" sz="1600" dirty="0"/>
              <a:t>this area may be challenged to meet the lifestyle and mobility requirements</a:t>
            </a:r>
          </a:p>
          <a:p>
            <a:r>
              <a:rPr lang="en-US" sz="1600" dirty="0"/>
              <a:t>of the level of density now located in it. </a:t>
            </a:r>
          </a:p>
          <a:p>
            <a:endParaRPr lang="en-US" sz="1600" dirty="0"/>
          </a:p>
          <a:p>
            <a:r>
              <a:rPr lang="en-US" sz="1600" dirty="0"/>
              <a:t>It also raises concerns about the</a:t>
            </a:r>
          </a:p>
          <a:p>
            <a:r>
              <a:rPr lang="en-US" sz="1600" dirty="0"/>
              <a:t>ability to preserve and/or restore these historic properties.</a:t>
            </a:r>
          </a:p>
        </p:txBody>
      </p:sp>
      <p:pic>
        <p:nvPicPr>
          <p:cNvPr id="4" name="Picture 3"/>
          <p:cNvPicPr>
            <a:picLocks noChangeAspect="1"/>
          </p:cNvPicPr>
          <p:nvPr/>
        </p:nvPicPr>
        <p:blipFill>
          <a:blip r:embed="rId2"/>
          <a:stretch>
            <a:fillRect/>
          </a:stretch>
        </p:blipFill>
        <p:spPr>
          <a:xfrm>
            <a:off x="5294015" y="138545"/>
            <a:ext cx="3322448" cy="3262746"/>
          </a:xfrm>
          <a:prstGeom prst="rect">
            <a:avLst/>
          </a:prstGeom>
        </p:spPr>
      </p:pic>
      <p:pic>
        <p:nvPicPr>
          <p:cNvPr id="8" name="Picture 7"/>
          <p:cNvPicPr>
            <a:picLocks noChangeAspect="1"/>
          </p:cNvPicPr>
          <p:nvPr/>
        </p:nvPicPr>
        <p:blipFill>
          <a:blip r:embed="rId3"/>
          <a:stretch>
            <a:fillRect/>
          </a:stretch>
        </p:blipFill>
        <p:spPr>
          <a:xfrm>
            <a:off x="5294015" y="3527846"/>
            <a:ext cx="3322448" cy="3108353"/>
          </a:xfrm>
          <a:prstGeom prst="rect">
            <a:avLst/>
          </a:prstGeom>
        </p:spPr>
      </p:pic>
    </p:spTree>
    <p:extLst>
      <p:ext uri="{BB962C8B-B14F-4D97-AF65-F5344CB8AC3E}">
        <p14:creationId xmlns:p14="http://schemas.microsoft.com/office/powerpoint/2010/main" val="421185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5" y="506739"/>
            <a:ext cx="4291445" cy="657042"/>
          </a:xfrm>
        </p:spPr>
        <p:txBody>
          <a:bodyPr>
            <a:noAutofit/>
          </a:bodyPr>
          <a:lstStyle/>
          <a:p>
            <a:r>
              <a:rPr lang="en-US" sz="2800" b="0" dirty="0">
                <a:latin typeface="Bebas Neue" panose="020B0606020202050201" pitchFamily="34" charset="0"/>
              </a:rPr>
              <a:t>Misunderstanding regarding rules and requirements</a:t>
            </a:r>
          </a:p>
        </p:txBody>
      </p:sp>
      <p:sp>
        <p:nvSpPr>
          <p:cNvPr id="6" name="Slide Number Placeholder 5"/>
          <p:cNvSpPr>
            <a:spLocks noGrp="1"/>
          </p:cNvSpPr>
          <p:nvPr>
            <p:ph type="sldNum" sz="quarter" idx="12"/>
          </p:nvPr>
        </p:nvSpPr>
        <p:spPr/>
        <p:txBody>
          <a:bodyPr/>
          <a:lstStyle/>
          <a:p>
            <a:fld id="{E31375A4-56A4-47D6-9801-1991572033F7}" type="slidenum">
              <a:rPr lang="en-US" smtClean="0"/>
              <a:t>9</a:t>
            </a:fld>
            <a:endParaRPr lang="en-US"/>
          </a:p>
        </p:txBody>
      </p:sp>
      <p:sp>
        <p:nvSpPr>
          <p:cNvPr id="5" name="Rectangle 4"/>
          <p:cNvSpPr/>
          <p:nvPr/>
        </p:nvSpPr>
        <p:spPr>
          <a:xfrm>
            <a:off x="471055" y="1554309"/>
            <a:ext cx="3934690" cy="2585323"/>
          </a:xfrm>
          <a:prstGeom prst="rect">
            <a:avLst/>
          </a:prstGeom>
        </p:spPr>
        <p:txBody>
          <a:bodyPr wrap="square">
            <a:spAutoFit/>
          </a:bodyPr>
          <a:lstStyle/>
          <a:p>
            <a:r>
              <a:rPr lang="en-US" dirty="0">
                <a:latin typeface="FranklinGothic-Book"/>
              </a:rPr>
              <a:t>Our interviews and follow up conversations revealed key misunderstandings regarding regulations, pre-existing non-conforming conditions, and zoning/ planning requirements covering a range of issues for these neighborhoods.</a:t>
            </a:r>
          </a:p>
          <a:p>
            <a:endParaRPr lang="en-US" dirty="0">
              <a:latin typeface="FranklinGothic-Book"/>
            </a:endParaRPr>
          </a:p>
        </p:txBody>
      </p:sp>
      <p:pic>
        <p:nvPicPr>
          <p:cNvPr id="10" name="Picture 9"/>
          <p:cNvPicPr>
            <a:picLocks noChangeAspect="1"/>
          </p:cNvPicPr>
          <p:nvPr/>
        </p:nvPicPr>
        <p:blipFill>
          <a:blip r:embed="rId2"/>
          <a:stretch>
            <a:fillRect/>
          </a:stretch>
        </p:blipFill>
        <p:spPr>
          <a:xfrm>
            <a:off x="4690186" y="1163782"/>
            <a:ext cx="4259850" cy="4225216"/>
          </a:xfrm>
          <a:prstGeom prst="rect">
            <a:avLst/>
          </a:prstGeom>
        </p:spPr>
      </p:pic>
    </p:spTree>
    <p:extLst>
      <p:ext uri="{BB962C8B-B14F-4D97-AF65-F5344CB8AC3E}">
        <p14:creationId xmlns:p14="http://schemas.microsoft.com/office/powerpoint/2010/main" val="369438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Custom 6">
      <a:dk1>
        <a:sysClr val="windowText" lastClr="000000"/>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FNP">
      <a:majorFont>
        <a:latin typeface="Highway Gothic"/>
        <a:ea typeface=""/>
        <a:cs typeface=""/>
      </a:majorFont>
      <a:minorFont>
        <a:latin typeface="Highwa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ighborhoodFindingsPresDraft_Nov2" id="{97F223B3-F27A-4F67-AB6B-AA23A6D331B9}" vid="{D087AFFC-D13C-4F7F-AF68-FE79D6ECDE82}"/>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2010</TotalTime>
  <Words>1537</Words>
  <Application>Microsoft Office PowerPoint</Application>
  <PresentationFormat>On-screen Show (4:3)</PresentationFormat>
  <Paragraphs>182</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Aktiv Grotesk</vt:lpstr>
      <vt:lpstr>Aktiv Grotesk Light</vt:lpstr>
      <vt:lpstr>Arial</vt:lpstr>
      <vt:lpstr>Bebas Neue</vt:lpstr>
      <vt:lpstr>Franklin Gothic Demi Cond</vt:lpstr>
      <vt:lpstr>FranklinGothic-Book</vt:lpstr>
      <vt:lpstr>Highway Gothic</vt:lpstr>
      <vt:lpstr>Wingdings</vt:lpstr>
      <vt:lpstr>Diamond Grid 16x9</vt:lpstr>
      <vt:lpstr>Workshop</vt:lpstr>
      <vt:lpstr>Project Goals</vt:lpstr>
      <vt:lpstr>Project goals</vt:lpstr>
      <vt:lpstr>What We Learned and What It Means</vt:lpstr>
      <vt:lpstr>More on campus housing but off campus student expansion</vt:lpstr>
      <vt:lpstr>Quality of life best practices and positive trends but larger geography introduces new areas to impacts</vt:lpstr>
      <vt:lpstr>Underlying housing dynamics are problematic</vt:lpstr>
      <vt:lpstr>Burlington has greater people density in its core</vt:lpstr>
      <vt:lpstr>Misunderstanding regarding rules and requirements</vt:lpstr>
      <vt:lpstr>Major conclusions</vt:lpstr>
      <vt:lpstr>PowerPoint Presentation</vt:lpstr>
      <vt:lpstr>PowerPoint Presentation</vt:lpstr>
      <vt:lpstr>Specific  Action Items</vt:lpstr>
      <vt:lpstr>PowerPoint Presentation</vt:lpstr>
      <vt:lpstr>Enhance quality of life initiatives</vt:lpstr>
      <vt:lpstr>Contain and slow down conversion of single family homes</vt:lpstr>
      <vt:lpstr>Convert Selected Student Rentals to Non Student Residential while Maintaining Affordability  </vt:lpstr>
      <vt:lpstr>PowerPoint Presentation</vt:lpstr>
      <vt:lpstr>Community Feedback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Ariana McBride</dc:creator>
  <cp:lastModifiedBy>Gillian Nanton</cp:lastModifiedBy>
  <cp:revision>207</cp:revision>
  <cp:lastPrinted>2018-06-24T18:42:50Z</cp:lastPrinted>
  <dcterms:created xsi:type="dcterms:W3CDTF">2017-11-02T15:41:10Z</dcterms:created>
  <dcterms:modified xsi:type="dcterms:W3CDTF">2018-06-28T16:22:02Z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