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g"/>
  <Override PartName="/ppt/notesSlides/notesSlide3.xml" ContentType="application/vnd.openxmlformats-officedocument.presentationml.notesSlide+xml"/>
  <Override PartName="/ppt/media/image9.jpg" ContentType="image/jpg"/>
  <Override PartName="/ppt/notesSlides/notesSlide4.xml" ContentType="application/vnd.openxmlformats-officedocument.presentationml.notesSlide+xml"/>
  <Override PartName="/ppt/media/image11.jpg" ContentType="image/jpg"/>
  <Override PartName="/ppt/notesSlides/notesSlide5.xml" ContentType="application/vnd.openxmlformats-officedocument.presentationml.notesSlid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notesMasterIdLst>
    <p:notesMasterId r:id="rId23"/>
  </p:notesMasterIdLst>
  <p:sldIdLst>
    <p:sldId id="256" r:id="rId3"/>
    <p:sldId id="257" r:id="rId4"/>
    <p:sldId id="259" r:id="rId5"/>
    <p:sldId id="260" r:id="rId6"/>
    <p:sldId id="292" r:id="rId7"/>
    <p:sldId id="291" r:id="rId8"/>
    <p:sldId id="293" r:id="rId9"/>
    <p:sldId id="294" r:id="rId10"/>
    <p:sldId id="261" r:id="rId11"/>
    <p:sldId id="264" r:id="rId12"/>
    <p:sldId id="296" r:id="rId13"/>
    <p:sldId id="295" r:id="rId14"/>
    <p:sldId id="302" r:id="rId15"/>
    <p:sldId id="297" r:id="rId16"/>
    <p:sldId id="305" r:id="rId17"/>
    <p:sldId id="303" r:id="rId18"/>
    <p:sldId id="304" r:id="rId19"/>
    <p:sldId id="301" r:id="rId20"/>
    <p:sldId id="289" r:id="rId21"/>
    <p:sldId id="28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2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60"/>
  </p:normalViewPr>
  <p:slideViewPr>
    <p:cSldViewPr snapToGrid="0">
      <p:cViewPr varScale="1">
        <p:scale>
          <a:sx n="93" d="100"/>
          <a:sy n="93" d="100"/>
        </p:scale>
        <p:origin x="264" y="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176FFB-05B9-484D-9829-6933FF93A6DD}" type="datetimeFigureOut">
              <a:rPr lang="en-US" smtClean="0"/>
              <a:t>5/14/2019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AA3E75F-F898-7F41-BAEB-4D9F945EC077}" type="slidenum">
              <a:rPr lang="en-US" smtClean="0"/>
              <a:t>‹#›</a:t>
            </a:fld>
            <a:endParaRPr lang="en-US"/>
          </a:p>
        </p:txBody>
      </p:sp>
    </p:spTree>
    <p:extLst>
      <p:ext uri="{BB962C8B-B14F-4D97-AF65-F5344CB8AC3E}">
        <p14:creationId xmlns:p14="http://schemas.microsoft.com/office/powerpoint/2010/main" val="80780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smtClean="0"/>
              <a:t>TNP – Partnership between</a:t>
            </a:r>
            <a:r>
              <a:rPr lang="en-US" sz="1100" baseline="0" dirty="0" smtClean="0"/>
              <a:t> UVM, Champlain College, Preservation Burlington &amp; City</a:t>
            </a:r>
          </a:p>
          <a:p>
            <a:pPr marL="171450" indent="-171450">
              <a:buFont typeface="Arial" panose="020B0604020202020204" pitchFamily="34" charset="0"/>
              <a:buChar char="•"/>
            </a:pPr>
            <a:r>
              <a:rPr lang="en-US" sz="1100" baseline="0" dirty="0" smtClean="0"/>
              <a:t>TNP – Toolkit of policies – Help with diversity of housing choices; improve housing stock; </a:t>
            </a:r>
            <a:r>
              <a:rPr lang="en-US" sz="1100" baseline="0" dirty="0" err="1" smtClean="0"/>
              <a:t>QoL</a:t>
            </a:r>
            <a:endParaRPr lang="en-US" sz="1100"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A3E75F-F898-7F41-BAEB-4D9F945EC077}" type="slidenum">
              <a:rPr lang="en-US" smtClean="0"/>
              <a:t>2</a:t>
            </a:fld>
            <a:endParaRPr lang="en-US"/>
          </a:p>
        </p:txBody>
      </p:sp>
    </p:spTree>
    <p:extLst>
      <p:ext uri="{BB962C8B-B14F-4D97-AF65-F5344CB8AC3E}">
        <p14:creationId xmlns:p14="http://schemas.microsoft.com/office/powerpoint/2010/main" val="334488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concentration</a:t>
            </a:r>
            <a:r>
              <a:rPr lang="en-US" baseline="0" dirty="0" smtClean="0"/>
              <a:t> of students - North and Main Streets and Winooski Ave &amp; Campus</a:t>
            </a:r>
            <a:endParaRPr lang="en-US" dirty="0"/>
          </a:p>
        </p:txBody>
      </p:sp>
      <p:sp>
        <p:nvSpPr>
          <p:cNvPr id="4" name="Slide Number Placeholder 3"/>
          <p:cNvSpPr>
            <a:spLocks noGrp="1"/>
          </p:cNvSpPr>
          <p:nvPr>
            <p:ph type="sldNum" sz="quarter" idx="10"/>
          </p:nvPr>
        </p:nvSpPr>
        <p:spPr/>
        <p:txBody>
          <a:bodyPr/>
          <a:lstStyle/>
          <a:p>
            <a:fld id="{EAA3E75F-F898-7F41-BAEB-4D9F945EC077}" type="slidenum">
              <a:rPr lang="en-US" smtClean="0"/>
              <a:t>5</a:t>
            </a:fld>
            <a:endParaRPr lang="en-US"/>
          </a:p>
        </p:txBody>
      </p:sp>
    </p:spTree>
    <p:extLst>
      <p:ext uri="{BB962C8B-B14F-4D97-AF65-F5344CB8AC3E}">
        <p14:creationId xmlns:p14="http://schemas.microsoft.com/office/powerpoint/2010/main" val="216653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During 2012-2017, Church</a:t>
            </a:r>
            <a:r>
              <a:rPr lang="en-US" baseline="0" dirty="0" smtClean="0"/>
              <a:t> St. and nearby areas generated the most reports of disorderly conduct and intoxication. </a:t>
            </a:r>
            <a:endParaRPr lang="en-US" dirty="0"/>
          </a:p>
        </p:txBody>
      </p:sp>
      <p:sp>
        <p:nvSpPr>
          <p:cNvPr id="4" name="Slide Number Placeholder 3"/>
          <p:cNvSpPr>
            <a:spLocks noGrp="1"/>
          </p:cNvSpPr>
          <p:nvPr>
            <p:ph type="sldNum" sz="quarter" idx="10"/>
          </p:nvPr>
        </p:nvSpPr>
        <p:spPr/>
        <p:txBody>
          <a:bodyPr/>
          <a:lstStyle/>
          <a:p>
            <a:fld id="{EAA3E75F-F898-7F41-BAEB-4D9F945EC077}" type="slidenum">
              <a:rPr lang="en-US" smtClean="0"/>
              <a:t>6</a:t>
            </a:fld>
            <a:endParaRPr lang="en-US"/>
          </a:p>
        </p:txBody>
      </p:sp>
    </p:spTree>
    <p:extLst>
      <p:ext uri="{BB962C8B-B14F-4D97-AF65-F5344CB8AC3E}">
        <p14:creationId xmlns:p14="http://schemas.microsoft.com/office/powerpoint/2010/main" val="416350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Shaded</a:t>
            </a:r>
            <a:r>
              <a:rPr lang="en-US" baseline="0" dirty="0" smtClean="0"/>
              <a:t> area: Higher percentage of homeowners (demographics) at an age where they are likely to sell their home owing to downsizing or changing housing needs.</a:t>
            </a:r>
            <a:endParaRPr lang="en-US" dirty="0"/>
          </a:p>
        </p:txBody>
      </p:sp>
      <p:sp>
        <p:nvSpPr>
          <p:cNvPr id="4" name="Slide Number Placeholder 3"/>
          <p:cNvSpPr>
            <a:spLocks noGrp="1"/>
          </p:cNvSpPr>
          <p:nvPr>
            <p:ph type="sldNum" sz="quarter" idx="10"/>
          </p:nvPr>
        </p:nvSpPr>
        <p:spPr/>
        <p:txBody>
          <a:bodyPr/>
          <a:lstStyle/>
          <a:p>
            <a:fld id="{EAA3E75F-F898-7F41-BAEB-4D9F945EC077}" type="slidenum">
              <a:rPr lang="en-US" smtClean="0"/>
              <a:t>7</a:t>
            </a:fld>
            <a:endParaRPr lang="en-US"/>
          </a:p>
        </p:txBody>
      </p:sp>
    </p:spTree>
    <p:extLst>
      <p:ext uri="{BB962C8B-B14F-4D97-AF65-F5344CB8AC3E}">
        <p14:creationId xmlns:p14="http://schemas.microsoft.com/office/powerpoint/2010/main" val="5364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Bedrooms</a:t>
            </a:r>
            <a:r>
              <a:rPr lang="en-US" baseline="0" dirty="0" smtClean="0"/>
              <a:t> per acre tells how many people are living in an area. City-wide roughly 5.7 bedrooms per acre, on average.  Some areas with highest bedroom density fall within highest student renter area -  30 or more bedrooms per acres.   </a:t>
            </a:r>
            <a:endParaRPr lang="en-US" dirty="0" smtClean="0"/>
          </a:p>
          <a:p>
            <a:pPr marL="171450" indent="-171450">
              <a:buFont typeface="Arial" panose="020B0604020202020204" pitchFamily="34" charset="0"/>
              <a:buChar char="•"/>
            </a:pPr>
            <a:r>
              <a:rPr lang="en-US" dirty="0" smtClean="0"/>
              <a:t>Burlington has stricter</a:t>
            </a:r>
            <a:r>
              <a:rPr lang="en-US" baseline="0" dirty="0" smtClean="0"/>
              <a:t> standards for historic buildings; often historic renovation requires costly building materials.</a:t>
            </a:r>
            <a:endParaRPr lang="en-US" dirty="0"/>
          </a:p>
        </p:txBody>
      </p:sp>
      <p:sp>
        <p:nvSpPr>
          <p:cNvPr id="4" name="Slide Number Placeholder 3"/>
          <p:cNvSpPr>
            <a:spLocks noGrp="1"/>
          </p:cNvSpPr>
          <p:nvPr>
            <p:ph type="sldNum" sz="quarter" idx="10"/>
          </p:nvPr>
        </p:nvSpPr>
        <p:spPr/>
        <p:txBody>
          <a:bodyPr/>
          <a:lstStyle/>
          <a:p>
            <a:fld id="{EAA3E75F-F898-7F41-BAEB-4D9F945EC077}" type="slidenum">
              <a:rPr lang="en-US" smtClean="0"/>
              <a:t>8</a:t>
            </a:fld>
            <a:endParaRPr lang="en-US"/>
          </a:p>
        </p:txBody>
      </p:sp>
    </p:spTree>
    <p:extLst>
      <p:ext uri="{BB962C8B-B14F-4D97-AF65-F5344CB8AC3E}">
        <p14:creationId xmlns:p14="http://schemas.microsoft.com/office/powerpoint/2010/main" val="133901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6872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06763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dirty="0"/>
          </a:p>
        </p:txBody>
      </p:sp>
    </p:spTree>
    <p:extLst>
      <p:ext uri="{BB962C8B-B14F-4D97-AF65-F5344CB8AC3E}">
        <p14:creationId xmlns:p14="http://schemas.microsoft.com/office/powerpoint/2010/main" val="263273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830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7676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0910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139756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94212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68104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8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62717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92262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87424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40528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32132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3884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55922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5/14/2019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67728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23325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0554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663908"/>
            <a:ext cx="10515600" cy="2308485"/>
          </a:xfrm>
        </p:spPr>
        <p:txBody>
          <a:bodyPr/>
          <a:lstStyle/>
          <a:p>
            <a:r>
              <a:rPr lang="en-US" dirty="0" smtClean="0">
                <a:latin typeface="Trebuchet MS" panose="020B0603020202020204" pitchFamily="34" charset="0"/>
              </a:rPr>
              <a:t>	</a:t>
            </a:r>
            <a:r>
              <a:rPr lang="en-US" sz="4800" dirty="0" smtClean="0"/>
              <a:t>The Neighborhood Project (TNP)</a:t>
            </a:r>
            <a:br>
              <a:rPr lang="en-US" sz="4800" dirty="0" smtClean="0"/>
            </a:br>
            <a:r>
              <a:rPr lang="en-US" sz="4800" dirty="0"/>
              <a:t>	</a:t>
            </a:r>
            <a:r>
              <a:rPr lang="en-US" sz="4800" dirty="0" smtClean="0"/>
              <a:t>			(</a:t>
            </a:r>
            <a:r>
              <a:rPr lang="en-US" sz="3600" dirty="0" smtClean="0"/>
              <a:t>An Update</a:t>
            </a:r>
            <a:r>
              <a:rPr lang="en-US" sz="4800" dirty="0" smtClean="0"/>
              <a:t>)</a:t>
            </a:r>
            <a:br>
              <a:rPr lang="en-US" sz="4800" dirty="0" smtClean="0"/>
            </a:br>
            <a:r>
              <a:rPr lang="en-US" dirty="0" smtClean="0"/>
              <a:t>			</a:t>
            </a:r>
            <a:endParaRPr lang="en-US" sz="2800" b="1" dirty="0"/>
          </a:p>
        </p:txBody>
      </p:sp>
      <p:sp>
        <p:nvSpPr>
          <p:cNvPr id="6" name="Text Placeholder 5"/>
          <p:cNvSpPr>
            <a:spLocks noGrp="1"/>
          </p:cNvSpPr>
          <p:nvPr>
            <p:ph type="body" sz="half" idx="2"/>
          </p:nvPr>
        </p:nvSpPr>
        <p:spPr>
          <a:xfrm>
            <a:off x="765647" y="4393381"/>
            <a:ext cx="10514012" cy="1140644"/>
          </a:xfrm>
        </p:spPr>
        <p:txBody>
          <a:bodyPr>
            <a:noAutofit/>
          </a:bodyPr>
          <a:lstStyle/>
          <a:p>
            <a:r>
              <a:rPr lang="en-US" sz="2000" dirty="0" smtClean="0"/>
              <a:t>May </a:t>
            </a:r>
            <a:r>
              <a:rPr lang="en-US" sz="2000" dirty="0"/>
              <a:t>8</a:t>
            </a:r>
            <a:r>
              <a:rPr lang="en-US" sz="2000" dirty="0" smtClean="0"/>
              <a:t>, 2019</a:t>
            </a:r>
          </a:p>
          <a:p>
            <a:r>
              <a:rPr lang="en-US" sz="2000" dirty="0" smtClean="0"/>
              <a:t>Gillian Nanton</a:t>
            </a:r>
          </a:p>
          <a:p>
            <a:r>
              <a:rPr lang="en-US" sz="2000" dirty="0" smtClean="0"/>
              <a:t>Community &amp; Economic Development Office</a:t>
            </a:r>
          </a:p>
          <a:p>
            <a:r>
              <a:rPr lang="en-US" sz="2000" dirty="0" smtClean="0"/>
              <a:t>Presentation to: Wards 1&amp; 8 NPAs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611" y="5639206"/>
            <a:ext cx="1371600" cy="914400"/>
          </a:xfrm>
          <a:prstGeom prst="rect">
            <a:avLst/>
          </a:prstGeom>
        </p:spPr>
      </p:pic>
    </p:spTree>
    <p:extLst>
      <p:ext uri="{BB962C8B-B14F-4D97-AF65-F5344CB8AC3E}">
        <p14:creationId xmlns:p14="http://schemas.microsoft.com/office/powerpoint/2010/main" val="342551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5" name="Title 4"/>
          <p:cNvSpPr>
            <a:spLocks noGrp="1"/>
          </p:cNvSpPr>
          <p:nvPr>
            <p:ph type="title"/>
          </p:nvPr>
        </p:nvSpPr>
        <p:spPr>
          <a:xfrm>
            <a:off x="838200" y="365125"/>
            <a:ext cx="8755117" cy="1325563"/>
          </a:xfrm>
        </p:spPr>
        <p:txBody>
          <a:bodyPr/>
          <a:lstStyle/>
          <a:p>
            <a:r>
              <a:rPr lang="en-US" dirty="0" smtClean="0"/>
              <a:t>			</a:t>
            </a:r>
            <a:r>
              <a:rPr lang="en-US" sz="4400" dirty="0" smtClean="0"/>
              <a:t>Major Conclusions</a:t>
            </a:r>
            <a:endParaRPr lang="en-US" sz="4400" dirty="0"/>
          </a:p>
        </p:txBody>
      </p:sp>
      <p:sp>
        <p:nvSpPr>
          <p:cNvPr id="2" name="Rectangle 1"/>
          <p:cNvSpPr/>
          <p:nvPr/>
        </p:nvSpPr>
        <p:spPr>
          <a:xfrm>
            <a:off x="1040523" y="1820917"/>
            <a:ext cx="9490843" cy="5321970"/>
          </a:xfrm>
          <a:prstGeom prst="rect">
            <a:avLst/>
          </a:prstGeom>
        </p:spPr>
        <p:txBody>
          <a:bodyPr wrap="square">
            <a:spAutoFit/>
          </a:bodyPr>
          <a:lstStyle/>
          <a:p>
            <a:pPr marL="12700" marR="26730">
              <a:lnSpc>
                <a:spcPts val="1939"/>
              </a:lnSpc>
              <a:spcBef>
                <a:spcPts val="97"/>
              </a:spcBef>
            </a:pPr>
            <a:r>
              <a:rPr lang="en-US" sz="2400" dirty="0" smtClean="0">
                <a:latin typeface="Arial"/>
                <a:cs typeface="Arial"/>
              </a:rPr>
              <a:t># 1. Are</a:t>
            </a:r>
            <a:r>
              <a:rPr lang="en-US" sz="2400" spc="-9" dirty="0" smtClean="0">
                <a:latin typeface="Arial"/>
                <a:cs typeface="Arial"/>
              </a:rPr>
              <a:t>a</a:t>
            </a:r>
            <a:r>
              <a:rPr lang="en-US" sz="2400" dirty="0" smtClean="0">
                <a:latin typeface="Arial"/>
                <a:cs typeface="Arial"/>
              </a:rPr>
              <a:t>s </a:t>
            </a:r>
            <a:r>
              <a:rPr lang="en-US" sz="2400" dirty="0">
                <a:latin typeface="Arial"/>
                <a:cs typeface="Arial"/>
              </a:rPr>
              <a:t>pr</a:t>
            </a:r>
            <a:r>
              <a:rPr lang="en-US" sz="2400" spc="-4" dirty="0">
                <a:latin typeface="Arial"/>
                <a:cs typeface="Arial"/>
              </a:rPr>
              <a:t>e</a:t>
            </a:r>
            <a:r>
              <a:rPr lang="en-US" sz="2400" dirty="0">
                <a:latin typeface="Arial"/>
                <a:cs typeface="Arial"/>
              </a:rPr>
              <a:t>d</a:t>
            </a:r>
            <a:r>
              <a:rPr lang="en-US" sz="2400" spc="-9" dirty="0">
                <a:latin typeface="Arial"/>
                <a:cs typeface="Arial"/>
              </a:rPr>
              <a:t>o</a:t>
            </a:r>
            <a:r>
              <a:rPr lang="en-US" sz="2400" dirty="0">
                <a:latin typeface="Arial"/>
                <a:cs typeface="Arial"/>
              </a:rPr>
              <a:t>mi</a:t>
            </a:r>
            <a:r>
              <a:rPr lang="en-US" sz="2400" spc="-4" dirty="0">
                <a:latin typeface="Arial"/>
                <a:cs typeface="Arial"/>
              </a:rPr>
              <a:t>n</a:t>
            </a:r>
            <a:r>
              <a:rPr lang="en-US" sz="2400" dirty="0">
                <a:latin typeface="Arial"/>
                <a:cs typeface="Arial"/>
              </a:rPr>
              <a:t>a</a:t>
            </a:r>
            <a:r>
              <a:rPr lang="en-US" sz="2400" spc="-9" dirty="0">
                <a:latin typeface="Arial"/>
                <a:cs typeface="Arial"/>
              </a:rPr>
              <a:t>n</a:t>
            </a:r>
            <a:r>
              <a:rPr lang="en-US" sz="2400" dirty="0">
                <a:latin typeface="Arial"/>
                <a:cs typeface="Arial"/>
              </a:rPr>
              <a:t>tly</a:t>
            </a:r>
            <a:r>
              <a:rPr lang="en-US" sz="2400" spc="29" dirty="0">
                <a:latin typeface="Arial"/>
                <a:cs typeface="Arial"/>
              </a:rPr>
              <a:t> </a:t>
            </a:r>
            <a:r>
              <a:rPr lang="en-US" sz="2400" dirty="0">
                <a:latin typeface="Arial"/>
                <a:cs typeface="Arial"/>
              </a:rPr>
              <a:t>occ</a:t>
            </a:r>
            <a:r>
              <a:rPr lang="en-US" sz="2400" spc="-9" dirty="0">
                <a:latin typeface="Arial"/>
                <a:cs typeface="Arial"/>
              </a:rPr>
              <a:t>u</a:t>
            </a:r>
            <a:r>
              <a:rPr lang="en-US" sz="2400" dirty="0">
                <a:latin typeface="Arial"/>
                <a:cs typeface="Arial"/>
              </a:rPr>
              <a:t>p</a:t>
            </a:r>
            <a:r>
              <a:rPr lang="en-US" sz="2400" spc="-9" dirty="0">
                <a:latin typeface="Arial"/>
                <a:cs typeface="Arial"/>
              </a:rPr>
              <a:t>i</a:t>
            </a:r>
            <a:r>
              <a:rPr lang="en-US" sz="2400" dirty="0">
                <a:latin typeface="Arial"/>
                <a:cs typeface="Arial"/>
              </a:rPr>
              <a:t>ed</a:t>
            </a:r>
            <a:r>
              <a:rPr lang="en-US" sz="2400" spc="19" dirty="0">
                <a:latin typeface="Arial"/>
                <a:cs typeface="Arial"/>
              </a:rPr>
              <a:t> </a:t>
            </a:r>
            <a:r>
              <a:rPr lang="en-US" sz="2400" dirty="0">
                <a:latin typeface="Arial"/>
                <a:cs typeface="Arial"/>
              </a:rPr>
              <a:t>by stu</a:t>
            </a:r>
            <a:r>
              <a:rPr lang="en-US" sz="2400" spc="-4" dirty="0">
                <a:latin typeface="Arial"/>
                <a:cs typeface="Arial"/>
              </a:rPr>
              <a:t>d</a:t>
            </a:r>
            <a:r>
              <a:rPr lang="en-US" sz="2400" dirty="0">
                <a:latin typeface="Arial"/>
                <a:cs typeface="Arial"/>
              </a:rPr>
              <a:t>e</a:t>
            </a:r>
            <a:r>
              <a:rPr lang="en-US" sz="2400" spc="-9" dirty="0">
                <a:latin typeface="Arial"/>
                <a:cs typeface="Arial"/>
              </a:rPr>
              <a:t>n</a:t>
            </a:r>
            <a:r>
              <a:rPr lang="en-US" sz="2400" dirty="0">
                <a:latin typeface="Arial"/>
                <a:cs typeface="Arial"/>
              </a:rPr>
              <a:t>t</a:t>
            </a:r>
            <a:r>
              <a:rPr lang="en-US" sz="2400" spc="4" dirty="0">
                <a:latin typeface="Arial"/>
                <a:cs typeface="Arial"/>
              </a:rPr>
              <a:t> </a:t>
            </a:r>
            <a:r>
              <a:rPr lang="en-US" sz="2400" dirty="0">
                <a:latin typeface="Arial"/>
                <a:cs typeface="Arial"/>
              </a:rPr>
              <a:t>re</a:t>
            </a:r>
            <a:r>
              <a:rPr lang="en-US" sz="2400" spc="-9" dirty="0">
                <a:latin typeface="Arial"/>
                <a:cs typeface="Arial"/>
              </a:rPr>
              <a:t>n</a:t>
            </a:r>
            <a:r>
              <a:rPr lang="en-US" sz="2400" dirty="0">
                <a:latin typeface="Arial"/>
                <a:cs typeface="Arial"/>
              </a:rPr>
              <a:t>ters</a:t>
            </a:r>
            <a:r>
              <a:rPr lang="en-US" sz="2400" spc="14" dirty="0">
                <a:latin typeface="Arial"/>
                <a:cs typeface="Arial"/>
              </a:rPr>
              <a:t> </a:t>
            </a:r>
            <a:r>
              <a:rPr lang="en-US" sz="2400" dirty="0">
                <a:latin typeface="Arial"/>
                <a:cs typeface="Arial"/>
              </a:rPr>
              <a:t>h</a:t>
            </a:r>
            <a:r>
              <a:rPr lang="en-US" sz="2400" spc="-9" dirty="0">
                <a:latin typeface="Arial"/>
                <a:cs typeface="Arial"/>
              </a:rPr>
              <a:t>a</a:t>
            </a:r>
            <a:r>
              <a:rPr lang="en-US" sz="2400" dirty="0">
                <a:latin typeface="Arial"/>
                <a:cs typeface="Arial"/>
              </a:rPr>
              <a:t>ve </a:t>
            </a:r>
            <a:r>
              <a:rPr lang="en-US" sz="2400" spc="-4" dirty="0" smtClean="0">
                <a:latin typeface="Arial"/>
                <a:cs typeface="Arial"/>
              </a:rPr>
              <a:t>b</a:t>
            </a:r>
            <a:r>
              <a:rPr lang="en-US" sz="2400" dirty="0" smtClean="0">
                <a:latin typeface="Arial"/>
                <a:cs typeface="Arial"/>
              </a:rPr>
              <a:t>e</a:t>
            </a:r>
            <a:r>
              <a:rPr lang="en-US" sz="2400" spc="-9" dirty="0" smtClean="0">
                <a:latin typeface="Arial"/>
                <a:cs typeface="Arial"/>
              </a:rPr>
              <a:t>e</a:t>
            </a:r>
            <a:r>
              <a:rPr lang="en-US" sz="2400" dirty="0" smtClean="0">
                <a:latin typeface="Arial"/>
                <a:cs typeface="Arial"/>
              </a:rPr>
              <a:t>n </a:t>
            </a:r>
          </a:p>
          <a:p>
            <a:pPr marL="12700" marR="26730">
              <a:lnSpc>
                <a:spcPts val="1939"/>
              </a:lnSpc>
              <a:spcBef>
                <a:spcPts val="97"/>
              </a:spcBef>
            </a:pPr>
            <a:r>
              <a:rPr lang="en-US" sz="2400" dirty="0" smtClean="0">
                <a:latin typeface="Arial"/>
                <a:cs typeface="Arial"/>
              </a:rPr>
              <a:t>student neighborhoods for several decades now. The housing stock </a:t>
            </a:r>
          </a:p>
          <a:p>
            <a:pPr marL="12700" marR="26730">
              <a:lnSpc>
                <a:spcPts val="1939"/>
              </a:lnSpc>
              <a:spcBef>
                <a:spcPts val="97"/>
              </a:spcBef>
            </a:pPr>
            <a:r>
              <a:rPr lang="en-US" sz="2400" dirty="0" smtClean="0">
                <a:latin typeface="Arial"/>
                <a:cs typeface="Arial"/>
              </a:rPr>
              <a:t>in these areas reflect this long standing use, which create </a:t>
            </a:r>
          </a:p>
          <a:p>
            <a:pPr marL="12700" marR="26730">
              <a:lnSpc>
                <a:spcPts val="1939"/>
              </a:lnSpc>
              <a:spcBef>
                <a:spcPts val="97"/>
              </a:spcBef>
            </a:pPr>
            <a:r>
              <a:rPr lang="en-US" sz="2400" dirty="0" smtClean="0">
                <a:latin typeface="Arial"/>
                <a:cs typeface="Arial"/>
              </a:rPr>
              <a:t>challenges for rehabilitation and/or conversion to owner-occupied </a:t>
            </a:r>
          </a:p>
          <a:p>
            <a:pPr marL="12700" marR="26730">
              <a:lnSpc>
                <a:spcPts val="1939"/>
              </a:lnSpc>
              <a:spcBef>
                <a:spcPts val="97"/>
              </a:spcBef>
            </a:pPr>
            <a:r>
              <a:rPr lang="en-US" sz="2400" dirty="0" smtClean="0">
                <a:latin typeface="Arial"/>
                <a:cs typeface="Arial"/>
              </a:rPr>
              <a:t>and/or longer-term rental housing.</a:t>
            </a:r>
          </a:p>
          <a:p>
            <a:pPr marL="12700" marR="26730">
              <a:lnSpc>
                <a:spcPts val="1939"/>
              </a:lnSpc>
              <a:spcBef>
                <a:spcPts val="97"/>
              </a:spcBef>
            </a:pPr>
            <a:endParaRPr lang="en-US" sz="2400" dirty="0">
              <a:latin typeface="Arial"/>
              <a:cs typeface="Arial"/>
            </a:endParaRPr>
          </a:p>
          <a:p>
            <a:pPr marL="12700" marR="26730">
              <a:lnSpc>
                <a:spcPts val="1939"/>
              </a:lnSpc>
              <a:spcBef>
                <a:spcPts val="97"/>
              </a:spcBef>
            </a:pPr>
            <a:endParaRPr lang="en-US" sz="2400" dirty="0" smtClean="0">
              <a:latin typeface="Arial"/>
              <a:cs typeface="Arial"/>
            </a:endParaRPr>
          </a:p>
          <a:p>
            <a:pPr marL="12700" marR="255590">
              <a:lnSpc>
                <a:spcPct val="100041"/>
              </a:lnSpc>
            </a:pPr>
            <a:r>
              <a:rPr lang="en-US" sz="2400" dirty="0" smtClean="0">
                <a:latin typeface="Arial"/>
                <a:cs typeface="Arial"/>
              </a:rPr>
              <a:t>#2. </a:t>
            </a:r>
            <a:r>
              <a:rPr lang="en-US" sz="2400" spc="14" dirty="0" smtClean="0">
                <a:latin typeface="Arial"/>
                <a:cs typeface="Arial"/>
              </a:rPr>
              <a:t>T</a:t>
            </a:r>
            <a:r>
              <a:rPr lang="en-US" sz="2400" dirty="0" smtClean="0">
                <a:latin typeface="Arial"/>
                <a:cs typeface="Arial"/>
              </a:rPr>
              <a:t>he</a:t>
            </a:r>
            <a:r>
              <a:rPr lang="en-US" sz="2400" spc="-14" dirty="0" smtClean="0">
                <a:latin typeface="Arial"/>
                <a:cs typeface="Arial"/>
              </a:rPr>
              <a:t> </a:t>
            </a:r>
            <a:r>
              <a:rPr lang="en-US" sz="2400" dirty="0" smtClean="0">
                <a:latin typeface="Arial"/>
                <a:cs typeface="Arial"/>
              </a:rPr>
              <a:t>spr</a:t>
            </a:r>
            <a:r>
              <a:rPr lang="en-US" sz="2400" spc="-9" dirty="0" smtClean="0">
                <a:latin typeface="Arial"/>
                <a:cs typeface="Arial"/>
              </a:rPr>
              <a:t>e</a:t>
            </a:r>
            <a:r>
              <a:rPr lang="en-US" sz="2400" dirty="0" smtClean="0">
                <a:latin typeface="Arial"/>
                <a:cs typeface="Arial"/>
              </a:rPr>
              <a:t>ad</a:t>
            </a:r>
            <a:r>
              <a:rPr lang="en-US" sz="2400" spc="4" dirty="0" smtClean="0">
                <a:latin typeface="Arial"/>
                <a:cs typeface="Arial"/>
              </a:rPr>
              <a:t> </a:t>
            </a:r>
            <a:r>
              <a:rPr lang="en-US" sz="2400" dirty="0" smtClean="0">
                <a:latin typeface="Arial"/>
                <a:cs typeface="Arial"/>
              </a:rPr>
              <a:t>of s</a:t>
            </a:r>
            <a:r>
              <a:rPr lang="en-US" sz="2400" spc="4" dirty="0" smtClean="0">
                <a:latin typeface="Arial"/>
                <a:cs typeface="Arial"/>
              </a:rPr>
              <a:t>t</a:t>
            </a:r>
            <a:r>
              <a:rPr lang="en-US" sz="2400" dirty="0" smtClean="0">
                <a:latin typeface="Arial"/>
                <a:cs typeface="Arial"/>
              </a:rPr>
              <a:t>u</a:t>
            </a:r>
            <a:r>
              <a:rPr lang="en-US" sz="2400" spc="-9" dirty="0" smtClean="0">
                <a:latin typeface="Arial"/>
                <a:cs typeface="Arial"/>
              </a:rPr>
              <a:t>d</a:t>
            </a:r>
            <a:r>
              <a:rPr lang="en-US" sz="2400" dirty="0" smtClean="0">
                <a:latin typeface="Arial"/>
                <a:cs typeface="Arial"/>
              </a:rPr>
              <a:t>e</a:t>
            </a:r>
            <a:r>
              <a:rPr lang="en-US" sz="2400" spc="-9" dirty="0" smtClean="0">
                <a:latin typeface="Arial"/>
                <a:cs typeface="Arial"/>
              </a:rPr>
              <a:t>n</a:t>
            </a:r>
            <a:r>
              <a:rPr lang="en-US" sz="2400" dirty="0" smtClean="0">
                <a:latin typeface="Arial"/>
                <a:cs typeface="Arial"/>
              </a:rPr>
              <a:t>t</a:t>
            </a:r>
            <a:r>
              <a:rPr lang="en-US" sz="2400" spc="4" dirty="0" smtClean="0">
                <a:latin typeface="Arial"/>
                <a:cs typeface="Arial"/>
              </a:rPr>
              <a:t> </a:t>
            </a:r>
            <a:r>
              <a:rPr lang="en-US" sz="2400" dirty="0" smtClean="0">
                <a:latin typeface="Arial"/>
                <a:cs typeface="Arial"/>
              </a:rPr>
              <a:t>re</a:t>
            </a:r>
            <a:r>
              <a:rPr lang="en-US" sz="2400" spc="-9" dirty="0" smtClean="0">
                <a:latin typeface="Arial"/>
                <a:cs typeface="Arial"/>
              </a:rPr>
              <a:t>n</a:t>
            </a:r>
            <a:r>
              <a:rPr lang="en-US" sz="2400" dirty="0" smtClean="0">
                <a:latin typeface="Arial"/>
                <a:cs typeface="Arial"/>
              </a:rPr>
              <a:t>tals</a:t>
            </a:r>
            <a:r>
              <a:rPr lang="en-US" sz="2400" spc="9" dirty="0" smtClean="0">
                <a:latin typeface="Arial"/>
                <a:cs typeface="Arial"/>
              </a:rPr>
              <a:t> </a:t>
            </a:r>
            <a:r>
              <a:rPr lang="en-US" sz="2400" dirty="0" smtClean="0">
                <a:latin typeface="Arial"/>
                <a:cs typeface="Arial"/>
              </a:rPr>
              <a:t>can</a:t>
            </a:r>
            <a:r>
              <a:rPr lang="en-US" sz="2400" spc="-4" dirty="0" smtClean="0">
                <a:latin typeface="Arial"/>
                <a:cs typeface="Arial"/>
              </a:rPr>
              <a:t> </a:t>
            </a:r>
            <a:r>
              <a:rPr lang="en-US" sz="2400" dirty="0" smtClean="0">
                <a:latin typeface="Arial"/>
                <a:cs typeface="Arial"/>
              </a:rPr>
              <a:t>be</a:t>
            </a:r>
            <a:r>
              <a:rPr lang="en-US" sz="2400" spc="9" dirty="0" smtClean="0">
                <a:latin typeface="Arial"/>
                <a:cs typeface="Arial"/>
              </a:rPr>
              <a:t> </a:t>
            </a:r>
            <a:r>
              <a:rPr lang="en-US" sz="2400" dirty="0" smtClean="0">
                <a:latin typeface="Arial"/>
                <a:cs typeface="Arial"/>
              </a:rPr>
              <a:t>ma</a:t>
            </a:r>
            <a:r>
              <a:rPr lang="en-US" sz="2400" spc="-9" dirty="0" smtClean="0">
                <a:latin typeface="Arial"/>
                <a:cs typeface="Arial"/>
              </a:rPr>
              <a:t>n</a:t>
            </a:r>
            <a:r>
              <a:rPr lang="en-US" sz="2400" dirty="0" smtClean="0">
                <a:latin typeface="Arial"/>
                <a:cs typeface="Arial"/>
              </a:rPr>
              <a:t>a</a:t>
            </a:r>
            <a:r>
              <a:rPr lang="en-US" sz="2400" spc="-9" dirty="0" smtClean="0">
                <a:latin typeface="Arial"/>
                <a:cs typeface="Arial"/>
              </a:rPr>
              <a:t>g</a:t>
            </a:r>
            <a:r>
              <a:rPr lang="en-US" sz="2400" dirty="0" smtClean="0">
                <a:latin typeface="Arial"/>
                <a:cs typeface="Arial"/>
              </a:rPr>
              <a:t>ed</a:t>
            </a:r>
            <a:r>
              <a:rPr lang="en-US" sz="2400" spc="4" dirty="0" smtClean="0">
                <a:latin typeface="Arial"/>
                <a:cs typeface="Arial"/>
              </a:rPr>
              <a:t> </a:t>
            </a:r>
            <a:r>
              <a:rPr lang="en-US" sz="2400" dirty="0" smtClean="0">
                <a:latin typeface="Arial"/>
                <a:cs typeface="Arial"/>
              </a:rPr>
              <a:t>som</a:t>
            </a:r>
            <a:r>
              <a:rPr lang="en-US" sz="2400" spc="-9" dirty="0" smtClean="0">
                <a:latin typeface="Arial"/>
                <a:cs typeface="Arial"/>
              </a:rPr>
              <a:t>e</a:t>
            </a:r>
            <a:r>
              <a:rPr lang="en-US" sz="2400" spc="-39" dirty="0" smtClean="0">
                <a:latin typeface="Arial"/>
                <a:cs typeface="Arial"/>
              </a:rPr>
              <a:t>w</a:t>
            </a:r>
            <a:r>
              <a:rPr lang="en-US" sz="2400" dirty="0" smtClean="0">
                <a:latin typeface="Arial"/>
                <a:cs typeface="Arial"/>
              </a:rPr>
              <a:t>h</a:t>
            </a:r>
            <a:r>
              <a:rPr lang="en-US" sz="2400" spc="-9" dirty="0" smtClean="0">
                <a:latin typeface="Arial"/>
                <a:cs typeface="Arial"/>
              </a:rPr>
              <a:t>a</a:t>
            </a:r>
            <a:r>
              <a:rPr lang="en-US" sz="2400" dirty="0" smtClean="0">
                <a:latin typeface="Arial"/>
                <a:cs typeface="Arial"/>
              </a:rPr>
              <a:t>t</a:t>
            </a:r>
            <a:r>
              <a:rPr lang="en-US" sz="2400" spc="54" dirty="0" smtClean="0">
                <a:latin typeface="Arial"/>
                <a:cs typeface="Arial"/>
              </a:rPr>
              <a:t> </a:t>
            </a:r>
            <a:r>
              <a:rPr lang="en-US" sz="2400" dirty="0" smtClean="0">
                <a:latin typeface="Arial"/>
                <a:cs typeface="Arial"/>
              </a:rPr>
              <a:t>thr</a:t>
            </a:r>
            <a:r>
              <a:rPr lang="en-US" sz="2400" spc="-4" dirty="0" smtClean="0">
                <a:latin typeface="Arial"/>
                <a:cs typeface="Arial"/>
              </a:rPr>
              <a:t>o</a:t>
            </a:r>
            <a:r>
              <a:rPr lang="en-US" sz="2400" dirty="0" smtClean="0">
                <a:latin typeface="Arial"/>
                <a:cs typeface="Arial"/>
              </a:rPr>
              <a:t>u</a:t>
            </a:r>
            <a:r>
              <a:rPr lang="en-US" sz="2400" spc="-9" dirty="0" smtClean="0">
                <a:latin typeface="Arial"/>
                <a:cs typeface="Arial"/>
              </a:rPr>
              <a:t>g</a:t>
            </a:r>
            <a:r>
              <a:rPr lang="en-US" sz="2400" dirty="0" smtClean="0">
                <a:latin typeface="Arial"/>
                <a:cs typeface="Arial"/>
              </a:rPr>
              <a:t>h re</a:t>
            </a:r>
            <a:r>
              <a:rPr lang="en-US" sz="2400" spc="-9" dirty="0" smtClean="0">
                <a:latin typeface="Arial"/>
                <a:cs typeface="Arial"/>
              </a:rPr>
              <a:t>g</a:t>
            </a:r>
            <a:r>
              <a:rPr lang="en-US" sz="2400" dirty="0" smtClean="0">
                <a:latin typeface="Arial"/>
                <a:cs typeface="Arial"/>
              </a:rPr>
              <a:t>u</a:t>
            </a:r>
            <a:r>
              <a:rPr lang="en-US" sz="2400" spc="-9" dirty="0" smtClean="0">
                <a:latin typeface="Arial"/>
                <a:cs typeface="Arial"/>
              </a:rPr>
              <a:t>l</a:t>
            </a:r>
            <a:r>
              <a:rPr lang="en-US" sz="2400" dirty="0" smtClean="0">
                <a:latin typeface="Arial"/>
                <a:cs typeface="Arial"/>
              </a:rPr>
              <a:t>at</a:t>
            </a:r>
            <a:r>
              <a:rPr lang="en-US" sz="2400" spc="-4" dirty="0" smtClean="0">
                <a:latin typeface="Arial"/>
                <a:cs typeface="Arial"/>
              </a:rPr>
              <a:t>o</a:t>
            </a:r>
            <a:r>
              <a:rPr lang="en-US" sz="2400" dirty="0" smtClean="0">
                <a:latin typeface="Arial"/>
                <a:cs typeface="Arial"/>
              </a:rPr>
              <a:t>ry</a:t>
            </a:r>
            <a:r>
              <a:rPr lang="en-US" sz="2400" spc="14" dirty="0" smtClean="0">
                <a:latin typeface="Arial"/>
                <a:cs typeface="Arial"/>
              </a:rPr>
              <a:t> </a:t>
            </a:r>
            <a:r>
              <a:rPr lang="en-US" sz="2400" dirty="0" smtClean="0">
                <a:latin typeface="Arial"/>
                <a:cs typeface="Arial"/>
              </a:rPr>
              <a:t>pr</a:t>
            </a:r>
            <a:r>
              <a:rPr lang="en-US" sz="2400" spc="-9" dirty="0" smtClean="0">
                <a:latin typeface="Arial"/>
                <a:cs typeface="Arial"/>
              </a:rPr>
              <a:t>o</a:t>
            </a:r>
            <a:r>
              <a:rPr lang="en-US" sz="2400" dirty="0" smtClean="0">
                <a:latin typeface="Arial"/>
                <a:cs typeface="Arial"/>
              </a:rPr>
              <a:t>cess</a:t>
            </a:r>
            <a:r>
              <a:rPr lang="en-US" sz="2400" spc="-9" dirty="0" smtClean="0">
                <a:latin typeface="Arial"/>
                <a:cs typeface="Arial"/>
              </a:rPr>
              <a:t>e</a:t>
            </a:r>
            <a:r>
              <a:rPr lang="en-US" sz="2400" dirty="0" smtClean="0">
                <a:latin typeface="Arial"/>
                <a:cs typeface="Arial"/>
              </a:rPr>
              <a:t>s,</a:t>
            </a:r>
            <a:r>
              <a:rPr lang="en-US" sz="2400" spc="19" dirty="0" smtClean="0">
                <a:latin typeface="Arial"/>
                <a:cs typeface="Arial"/>
              </a:rPr>
              <a:t> </a:t>
            </a:r>
            <a:r>
              <a:rPr lang="en-US" sz="2400" dirty="0" smtClean="0">
                <a:latin typeface="Arial"/>
                <a:cs typeface="Arial"/>
              </a:rPr>
              <a:t>b</a:t>
            </a:r>
            <a:r>
              <a:rPr lang="en-US" sz="2400" spc="-9" dirty="0" smtClean="0">
                <a:latin typeface="Arial"/>
                <a:cs typeface="Arial"/>
              </a:rPr>
              <a:t>u</a:t>
            </a:r>
            <a:r>
              <a:rPr lang="en-US" sz="2400" dirty="0" smtClean="0">
                <a:latin typeface="Arial"/>
                <a:cs typeface="Arial"/>
              </a:rPr>
              <a:t>t</a:t>
            </a:r>
            <a:r>
              <a:rPr lang="en-US" sz="2400" spc="4" dirty="0" smtClean="0">
                <a:latin typeface="Arial"/>
                <a:cs typeface="Arial"/>
              </a:rPr>
              <a:t> </a:t>
            </a:r>
            <a:r>
              <a:rPr lang="en-US" sz="2400" dirty="0" smtClean="0">
                <a:latin typeface="Arial"/>
                <a:cs typeface="Arial"/>
              </a:rPr>
              <a:t>a m</a:t>
            </a:r>
            <a:r>
              <a:rPr lang="en-US" sz="2400" spc="-4" dirty="0" smtClean="0">
                <a:latin typeface="Arial"/>
                <a:cs typeface="Arial"/>
              </a:rPr>
              <a:t>o</a:t>
            </a:r>
            <a:r>
              <a:rPr lang="en-US" sz="2400" dirty="0" smtClean="0">
                <a:latin typeface="Arial"/>
                <a:cs typeface="Arial"/>
              </a:rPr>
              <a:t>re </a:t>
            </a:r>
            <a:r>
              <a:rPr lang="en-US" sz="2400" spc="-4" dirty="0" smtClean="0">
                <a:latin typeface="Arial"/>
                <a:cs typeface="Arial"/>
              </a:rPr>
              <a:t>p</a:t>
            </a:r>
            <a:r>
              <a:rPr lang="en-US" sz="2400" dirty="0" smtClean="0">
                <a:latin typeface="Arial"/>
                <a:cs typeface="Arial"/>
              </a:rPr>
              <a:t>erm</a:t>
            </a:r>
            <a:r>
              <a:rPr lang="en-US" sz="2400" spc="-9" dirty="0" smtClean="0">
                <a:latin typeface="Arial"/>
                <a:cs typeface="Arial"/>
              </a:rPr>
              <a:t>a</a:t>
            </a:r>
            <a:r>
              <a:rPr lang="en-US" sz="2400" dirty="0" smtClean="0">
                <a:latin typeface="Arial"/>
                <a:cs typeface="Arial"/>
              </a:rPr>
              <a:t>n</a:t>
            </a:r>
            <a:r>
              <a:rPr lang="en-US" sz="2400" spc="-9" dirty="0" smtClean="0">
                <a:latin typeface="Arial"/>
                <a:cs typeface="Arial"/>
              </a:rPr>
              <a:t>e</a:t>
            </a:r>
            <a:r>
              <a:rPr lang="en-US" sz="2400" dirty="0" smtClean="0">
                <a:latin typeface="Arial"/>
                <a:cs typeface="Arial"/>
              </a:rPr>
              <a:t>nt</a:t>
            </a:r>
            <a:r>
              <a:rPr lang="en-US" sz="2400" spc="24" dirty="0" smtClean="0">
                <a:latin typeface="Arial"/>
                <a:cs typeface="Arial"/>
              </a:rPr>
              <a:t> </a:t>
            </a:r>
            <a:r>
              <a:rPr lang="en-US" sz="2400" dirty="0" smtClean="0">
                <a:latin typeface="Arial"/>
                <a:cs typeface="Arial"/>
              </a:rPr>
              <a:t>so</a:t>
            </a:r>
            <a:r>
              <a:rPr lang="en-US" sz="2400" spc="-9" dirty="0" smtClean="0">
                <a:latin typeface="Arial"/>
                <a:cs typeface="Arial"/>
              </a:rPr>
              <a:t>l</a:t>
            </a:r>
            <a:r>
              <a:rPr lang="en-US" sz="2400" dirty="0" smtClean="0">
                <a:latin typeface="Arial"/>
                <a:cs typeface="Arial"/>
              </a:rPr>
              <a:t>uti</a:t>
            </a:r>
            <a:r>
              <a:rPr lang="en-US" sz="2400" spc="-9" dirty="0" smtClean="0">
                <a:latin typeface="Arial"/>
                <a:cs typeface="Arial"/>
              </a:rPr>
              <a:t>o</a:t>
            </a:r>
            <a:r>
              <a:rPr lang="en-US" sz="2400" dirty="0" smtClean="0">
                <a:latin typeface="Arial"/>
                <a:cs typeface="Arial"/>
              </a:rPr>
              <a:t>n</a:t>
            </a:r>
            <a:r>
              <a:rPr lang="en-US" sz="2400" spc="9" dirty="0" smtClean="0">
                <a:latin typeface="Arial"/>
                <a:cs typeface="Arial"/>
              </a:rPr>
              <a:t> </a:t>
            </a:r>
            <a:r>
              <a:rPr lang="en-US" sz="2400" dirty="0" smtClean="0">
                <a:latin typeface="Arial"/>
                <a:cs typeface="Arial"/>
              </a:rPr>
              <a:t>re</a:t>
            </a:r>
            <a:r>
              <a:rPr lang="en-US" sz="2400" spc="-9" dirty="0" smtClean="0">
                <a:latin typeface="Arial"/>
                <a:cs typeface="Arial"/>
              </a:rPr>
              <a:t>q</a:t>
            </a:r>
            <a:r>
              <a:rPr lang="en-US" sz="2400" dirty="0" smtClean="0">
                <a:latin typeface="Arial"/>
                <a:cs typeface="Arial"/>
              </a:rPr>
              <a:t>u</a:t>
            </a:r>
            <a:r>
              <a:rPr lang="en-US" sz="2400" spc="-9" dirty="0" smtClean="0">
                <a:latin typeface="Arial"/>
                <a:cs typeface="Arial"/>
              </a:rPr>
              <a:t>i</a:t>
            </a:r>
            <a:r>
              <a:rPr lang="en-US" sz="2400" dirty="0" smtClean="0">
                <a:latin typeface="Arial"/>
                <a:cs typeface="Arial"/>
              </a:rPr>
              <a:t>res</a:t>
            </a:r>
            <a:r>
              <a:rPr lang="en-US" sz="2400" spc="9" dirty="0" smtClean="0">
                <a:latin typeface="Arial"/>
                <a:cs typeface="Arial"/>
              </a:rPr>
              <a:t> </a:t>
            </a:r>
            <a:r>
              <a:rPr lang="en-US" sz="2400" dirty="0" smtClean="0">
                <a:latin typeface="Arial"/>
                <a:cs typeface="Arial"/>
              </a:rPr>
              <a:t>a com</a:t>
            </a:r>
            <a:r>
              <a:rPr lang="en-US" sz="2400" spc="-9" dirty="0" smtClean="0">
                <a:latin typeface="Arial"/>
                <a:cs typeface="Arial"/>
              </a:rPr>
              <a:t>b</a:t>
            </a:r>
            <a:r>
              <a:rPr lang="en-US" sz="2400" dirty="0" smtClean="0">
                <a:latin typeface="Arial"/>
                <a:cs typeface="Arial"/>
              </a:rPr>
              <a:t>i</a:t>
            </a:r>
            <a:r>
              <a:rPr lang="en-US" sz="2400" spc="-9" dirty="0" smtClean="0">
                <a:latin typeface="Arial"/>
                <a:cs typeface="Arial"/>
              </a:rPr>
              <a:t>n</a:t>
            </a:r>
            <a:r>
              <a:rPr lang="en-US" sz="2400" dirty="0" smtClean="0">
                <a:latin typeface="Arial"/>
                <a:cs typeface="Arial"/>
              </a:rPr>
              <a:t>ati</a:t>
            </a:r>
            <a:r>
              <a:rPr lang="en-US" sz="2400" spc="-9" dirty="0" smtClean="0">
                <a:latin typeface="Arial"/>
                <a:cs typeface="Arial"/>
              </a:rPr>
              <a:t>o</a:t>
            </a:r>
            <a:r>
              <a:rPr lang="en-US" sz="2400" dirty="0" smtClean="0">
                <a:latin typeface="Arial"/>
                <a:cs typeface="Arial"/>
              </a:rPr>
              <a:t>n</a:t>
            </a:r>
            <a:r>
              <a:rPr lang="en-US" sz="2400" spc="25" dirty="0" smtClean="0">
                <a:latin typeface="Arial"/>
                <a:cs typeface="Arial"/>
              </a:rPr>
              <a:t> </a:t>
            </a:r>
            <a:r>
              <a:rPr lang="en-US" sz="2400" dirty="0" smtClean="0">
                <a:latin typeface="Arial"/>
                <a:cs typeface="Arial"/>
              </a:rPr>
              <a:t>of n</a:t>
            </a:r>
            <a:r>
              <a:rPr lang="en-US" sz="2400" spc="-4" dirty="0" smtClean="0">
                <a:latin typeface="Arial"/>
                <a:cs typeface="Arial"/>
              </a:rPr>
              <a:t>e</a:t>
            </a:r>
            <a:r>
              <a:rPr lang="en-US" sz="2400" spc="-134" dirty="0" smtClean="0">
                <a:latin typeface="Arial"/>
                <a:cs typeface="Arial"/>
              </a:rPr>
              <a:t>w</a:t>
            </a:r>
            <a:r>
              <a:rPr lang="en-US" sz="2400" dirty="0" smtClean="0">
                <a:latin typeface="Arial"/>
                <a:cs typeface="Arial"/>
              </a:rPr>
              <a:t>,</a:t>
            </a:r>
            <a:r>
              <a:rPr lang="en-US" sz="2400" spc="44" dirty="0" smtClean="0">
                <a:latin typeface="Arial"/>
                <a:cs typeface="Arial"/>
              </a:rPr>
              <a:t> </a:t>
            </a:r>
            <a:r>
              <a:rPr lang="en-US" sz="2400" dirty="0" smtClean="0">
                <a:latin typeface="Arial"/>
                <a:cs typeface="Arial"/>
              </a:rPr>
              <a:t>d</a:t>
            </a:r>
            <a:r>
              <a:rPr lang="en-US" sz="2400" spc="-9" dirty="0" smtClean="0">
                <a:latin typeface="Arial"/>
                <a:cs typeface="Arial"/>
              </a:rPr>
              <a:t>e</a:t>
            </a:r>
            <a:r>
              <a:rPr lang="en-US" sz="2400" dirty="0" smtClean="0">
                <a:latin typeface="Arial"/>
                <a:cs typeface="Arial"/>
              </a:rPr>
              <a:t>d</a:t>
            </a:r>
            <a:r>
              <a:rPr lang="en-US" sz="2400" spc="-9" dirty="0" smtClean="0">
                <a:latin typeface="Arial"/>
                <a:cs typeface="Arial"/>
              </a:rPr>
              <a:t>i</a:t>
            </a:r>
            <a:r>
              <a:rPr lang="en-US" sz="2400" dirty="0" smtClean="0">
                <a:latin typeface="Arial"/>
                <a:cs typeface="Arial"/>
              </a:rPr>
              <a:t>cat</a:t>
            </a:r>
            <a:r>
              <a:rPr lang="en-US" sz="2400" spc="-4" dirty="0" smtClean="0">
                <a:latin typeface="Arial"/>
                <a:cs typeface="Arial"/>
              </a:rPr>
              <a:t>e</a:t>
            </a:r>
            <a:r>
              <a:rPr lang="en-US" sz="2400" dirty="0" smtClean="0">
                <a:latin typeface="Arial"/>
                <a:cs typeface="Arial"/>
              </a:rPr>
              <a:t>d</a:t>
            </a:r>
            <a:r>
              <a:rPr lang="en-US" sz="2400" spc="9" dirty="0" smtClean="0">
                <a:latin typeface="Arial"/>
                <a:cs typeface="Arial"/>
              </a:rPr>
              <a:t> </a:t>
            </a:r>
            <a:r>
              <a:rPr lang="en-US" sz="2400" dirty="0" smtClean="0">
                <a:latin typeface="Arial"/>
                <a:cs typeface="Arial"/>
              </a:rPr>
              <a:t>stu</a:t>
            </a:r>
            <a:r>
              <a:rPr lang="en-US" sz="2400" spc="-4" dirty="0" smtClean="0">
                <a:latin typeface="Arial"/>
                <a:cs typeface="Arial"/>
              </a:rPr>
              <a:t>d</a:t>
            </a:r>
            <a:r>
              <a:rPr lang="en-US" sz="2400" dirty="0" smtClean="0">
                <a:latin typeface="Arial"/>
                <a:cs typeface="Arial"/>
              </a:rPr>
              <a:t>e</a:t>
            </a:r>
            <a:r>
              <a:rPr lang="en-US" sz="2400" spc="-9" dirty="0" smtClean="0">
                <a:latin typeface="Arial"/>
                <a:cs typeface="Arial"/>
              </a:rPr>
              <a:t>n</a:t>
            </a:r>
            <a:r>
              <a:rPr lang="en-US" sz="2400" dirty="0" smtClean="0">
                <a:latin typeface="Arial"/>
                <a:cs typeface="Arial"/>
              </a:rPr>
              <a:t>t</a:t>
            </a:r>
            <a:r>
              <a:rPr lang="en-US" sz="2400" spc="19" dirty="0" smtClean="0">
                <a:latin typeface="Arial"/>
                <a:cs typeface="Arial"/>
              </a:rPr>
              <a:t> </a:t>
            </a:r>
            <a:r>
              <a:rPr lang="en-US" sz="2400" dirty="0" smtClean="0">
                <a:latin typeface="Arial"/>
                <a:cs typeface="Arial"/>
              </a:rPr>
              <a:t>h</a:t>
            </a:r>
            <a:r>
              <a:rPr lang="en-US" sz="2400" spc="-9" dirty="0" smtClean="0">
                <a:latin typeface="Arial"/>
                <a:cs typeface="Arial"/>
              </a:rPr>
              <a:t>o</a:t>
            </a:r>
            <a:r>
              <a:rPr lang="en-US" sz="2400" dirty="0" smtClean="0">
                <a:latin typeface="Arial"/>
                <a:cs typeface="Arial"/>
              </a:rPr>
              <a:t>us</a:t>
            </a:r>
            <a:r>
              <a:rPr lang="en-US" sz="2400" spc="-9" dirty="0" smtClean="0">
                <a:latin typeface="Arial"/>
                <a:cs typeface="Arial"/>
              </a:rPr>
              <a:t>i</a:t>
            </a:r>
            <a:r>
              <a:rPr lang="en-US" sz="2400" dirty="0" smtClean="0">
                <a:latin typeface="Arial"/>
                <a:cs typeface="Arial"/>
              </a:rPr>
              <a:t>ng</a:t>
            </a:r>
            <a:r>
              <a:rPr lang="en-US" sz="2400" spc="4" dirty="0" smtClean="0">
                <a:latin typeface="Arial"/>
                <a:cs typeface="Arial"/>
              </a:rPr>
              <a:t> </a:t>
            </a:r>
            <a:r>
              <a:rPr lang="en-US" sz="2400" dirty="0" smtClean="0">
                <a:latin typeface="Arial"/>
                <a:cs typeface="Arial"/>
              </a:rPr>
              <a:t>su</a:t>
            </a:r>
            <a:r>
              <a:rPr lang="en-US" sz="2400" spc="-9" dirty="0" smtClean="0">
                <a:latin typeface="Arial"/>
                <a:cs typeface="Arial"/>
              </a:rPr>
              <a:t>p</a:t>
            </a:r>
            <a:r>
              <a:rPr lang="en-US" sz="2400" dirty="0" smtClean="0">
                <a:latin typeface="Arial"/>
                <a:cs typeface="Arial"/>
              </a:rPr>
              <a:t>p</a:t>
            </a:r>
            <a:r>
              <a:rPr lang="en-US" sz="2400" spc="-9" dirty="0" smtClean="0">
                <a:latin typeface="Arial"/>
                <a:cs typeface="Arial"/>
              </a:rPr>
              <a:t>l</a:t>
            </a:r>
            <a:r>
              <a:rPr lang="en-US" sz="2400" dirty="0" smtClean="0">
                <a:latin typeface="Arial"/>
                <a:cs typeface="Arial"/>
              </a:rPr>
              <a:t>y</a:t>
            </a:r>
            <a:r>
              <a:rPr lang="en-US" sz="2400" spc="14" dirty="0" smtClean="0">
                <a:latin typeface="Arial"/>
                <a:cs typeface="Arial"/>
              </a:rPr>
              <a:t> </a:t>
            </a:r>
            <a:r>
              <a:rPr lang="en-US" sz="2400" dirty="0" smtClean="0">
                <a:latin typeface="Arial"/>
                <a:cs typeface="Arial"/>
              </a:rPr>
              <a:t>(</a:t>
            </a:r>
            <a:r>
              <a:rPr lang="en-US" sz="2400" spc="-39" dirty="0" smtClean="0">
                <a:latin typeface="Arial"/>
                <a:cs typeface="Arial"/>
              </a:rPr>
              <a:t>w</a:t>
            </a:r>
            <a:r>
              <a:rPr lang="en-US" sz="2400" dirty="0" smtClean="0">
                <a:latin typeface="Arial"/>
                <a:cs typeface="Arial"/>
              </a:rPr>
              <a:t>ith a</a:t>
            </a:r>
            <a:r>
              <a:rPr lang="en-US" sz="2400" spc="-9" dirty="0" smtClean="0">
                <a:latin typeface="Arial"/>
                <a:cs typeface="Arial"/>
              </a:rPr>
              <a:t>p</a:t>
            </a:r>
            <a:r>
              <a:rPr lang="en-US" sz="2400" dirty="0" smtClean="0">
                <a:latin typeface="Arial"/>
                <a:cs typeface="Arial"/>
              </a:rPr>
              <a:t>pr</a:t>
            </a:r>
            <a:r>
              <a:rPr lang="en-US" sz="2400" spc="-9" dirty="0" smtClean="0">
                <a:latin typeface="Arial"/>
                <a:cs typeface="Arial"/>
              </a:rPr>
              <a:t>o</a:t>
            </a:r>
            <a:r>
              <a:rPr lang="en-US" sz="2400" dirty="0" smtClean="0">
                <a:latin typeface="Arial"/>
                <a:cs typeface="Arial"/>
              </a:rPr>
              <a:t>pr</a:t>
            </a:r>
            <a:r>
              <a:rPr lang="en-US" sz="2400" spc="-4" dirty="0" smtClean="0">
                <a:latin typeface="Arial"/>
                <a:cs typeface="Arial"/>
              </a:rPr>
              <a:t>i</a:t>
            </a:r>
            <a:r>
              <a:rPr lang="en-US" sz="2400" dirty="0" smtClean="0">
                <a:latin typeface="Arial"/>
                <a:cs typeface="Arial"/>
              </a:rPr>
              <a:t>ate</a:t>
            </a:r>
            <a:r>
              <a:rPr lang="en-US" sz="2400" spc="19" dirty="0" smtClean="0">
                <a:latin typeface="Arial"/>
                <a:cs typeface="Arial"/>
              </a:rPr>
              <a:t> </a:t>
            </a:r>
            <a:r>
              <a:rPr lang="en-US" sz="2400" dirty="0" smtClean="0">
                <a:latin typeface="Arial"/>
                <a:cs typeface="Arial"/>
              </a:rPr>
              <a:t>am</a:t>
            </a:r>
            <a:r>
              <a:rPr lang="en-US" sz="2400" spc="-9" dirty="0" smtClean="0">
                <a:latin typeface="Arial"/>
                <a:cs typeface="Arial"/>
              </a:rPr>
              <a:t>e</a:t>
            </a:r>
            <a:r>
              <a:rPr lang="en-US" sz="2400" dirty="0" smtClean="0">
                <a:latin typeface="Arial"/>
                <a:cs typeface="Arial"/>
              </a:rPr>
              <a:t>n</a:t>
            </a:r>
            <a:r>
              <a:rPr lang="en-US" sz="2400" spc="-9" dirty="0" smtClean="0">
                <a:latin typeface="Arial"/>
                <a:cs typeface="Arial"/>
              </a:rPr>
              <a:t>i</a:t>
            </a:r>
            <a:r>
              <a:rPr lang="en-US" sz="2400" dirty="0" smtClean="0">
                <a:latin typeface="Arial"/>
                <a:cs typeface="Arial"/>
              </a:rPr>
              <a:t>ties)</a:t>
            </a:r>
            <a:r>
              <a:rPr lang="en-US" sz="2400" spc="9" dirty="0" smtClean="0">
                <a:latin typeface="Arial"/>
                <a:cs typeface="Arial"/>
              </a:rPr>
              <a:t> </a:t>
            </a:r>
            <a:r>
              <a:rPr lang="en-US" sz="2400" dirty="0" smtClean="0">
                <a:latin typeface="Arial"/>
                <a:cs typeface="Arial"/>
              </a:rPr>
              <a:t>p</a:t>
            </a:r>
            <a:r>
              <a:rPr lang="en-US" sz="2400" spc="-9" dirty="0" smtClean="0">
                <a:latin typeface="Arial"/>
                <a:cs typeface="Arial"/>
              </a:rPr>
              <a:t>a</a:t>
            </a:r>
            <a:r>
              <a:rPr lang="en-US" sz="2400" dirty="0" smtClean="0">
                <a:latin typeface="Arial"/>
                <a:cs typeface="Arial"/>
              </a:rPr>
              <a:t>ir</a:t>
            </a:r>
            <a:r>
              <a:rPr lang="en-US" sz="2400" spc="-4" dirty="0" smtClean="0">
                <a:latin typeface="Arial"/>
                <a:cs typeface="Arial"/>
              </a:rPr>
              <a:t>e</a:t>
            </a:r>
            <a:r>
              <a:rPr lang="en-US" sz="2400" dirty="0" smtClean="0">
                <a:latin typeface="Arial"/>
                <a:cs typeface="Arial"/>
              </a:rPr>
              <a:t>d</a:t>
            </a:r>
            <a:r>
              <a:rPr lang="en-US" sz="2400" spc="24" dirty="0" smtClean="0">
                <a:latin typeface="Arial"/>
                <a:cs typeface="Arial"/>
              </a:rPr>
              <a:t> </a:t>
            </a:r>
            <a:r>
              <a:rPr lang="en-US" sz="2400" spc="-39" dirty="0" smtClean="0">
                <a:latin typeface="Arial"/>
                <a:cs typeface="Arial"/>
              </a:rPr>
              <a:t>w</a:t>
            </a:r>
            <a:r>
              <a:rPr lang="en-US" sz="2400" dirty="0" smtClean="0">
                <a:latin typeface="Arial"/>
                <a:cs typeface="Arial"/>
              </a:rPr>
              <a:t>ith</a:t>
            </a:r>
            <a:r>
              <a:rPr lang="en-US" sz="2400" spc="34" dirty="0" smtClean="0">
                <a:latin typeface="Arial"/>
                <a:cs typeface="Arial"/>
              </a:rPr>
              <a:t> </a:t>
            </a:r>
            <a:r>
              <a:rPr lang="en-US" sz="2400" dirty="0" smtClean="0">
                <a:latin typeface="Arial"/>
                <a:cs typeface="Arial"/>
              </a:rPr>
              <a:t>a tar</a:t>
            </a:r>
            <a:r>
              <a:rPr lang="en-US" sz="2400" spc="-4" dirty="0" smtClean="0">
                <a:latin typeface="Arial"/>
                <a:cs typeface="Arial"/>
              </a:rPr>
              <a:t>g</a:t>
            </a:r>
            <a:r>
              <a:rPr lang="en-US" sz="2400" dirty="0" smtClean="0">
                <a:latin typeface="Arial"/>
                <a:cs typeface="Arial"/>
              </a:rPr>
              <a:t>et</a:t>
            </a:r>
            <a:r>
              <a:rPr lang="en-US" sz="2400" spc="-4" dirty="0" smtClean="0">
                <a:latin typeface="Arial"/>
                <a:cs typeface="Arial"/>
              </a:rPr>
              <a:t>e</a:t>
            </a:r>
            <a:r>
              <a:rPr lang="en-US" sz="2400" dirty="0" smtClean="0">
                <a:latin typeface="Arial"/>
                <a:cs typeface="Arial"/>
              </a:rPr>
              <a:t>d</a:t>
            </a:r>
            <a:r>
              <a:rPr lang="en-US" sz="2400" spc="9" dirty="0" smtClean="0">
                <a:latin typeface="Arial"/>
                <a:cs typeface="Arial"/>
              </a:rPr>
              <a:t> </a:t>
            </a:r>
            <a:r>
              <a:rPr lang="en-US" sz="2400" dirty="0" smtClean="0">
                <a:latin typeface="Arial"/>
                <a:cs typeface="Arial"/>
              </a:rPr>
              <a:t>ac</a:t>
            </a:r>
            <a:r>
              <a:rPr lang="en-US" sz="2400" spc="-9" dirty="0" smtClean="0">
                <a:latin typeface="Arial"/>
                <a:cs typeface="Arial"/>
              </a:rPr>
              <a:t>q</a:t>
            </a:r>
            <a:r>
              <a:rPr lang="en-US" sz="2400" dirty="0" smtClean="0">
                <a:latin typeface="Arial"/>
                <a:cs typeface="Arial"/>
              </a:rPr>
              <a:t>u</a:t>
            </a:r>
            <a:r>
              <a:rPr lang="en-US" sz="2400" spc="-9" dirty="0" smtClean="0">
                <a:latin typeface="Arial"/>
                <a:cs typeface="Arial"/>
              </a:rPr>
              <a:t>i</a:t>
            </a:r>
            <a:r>
              <a:rPr lang="en-US" sz="2400" dirty="0" smtClean="0">
                <a:latin typeface="Arial"/>
                <a:cs typeface="Arial"/>
              </a:rPr>
              <a:t>siti</a:t>
            </a:r>
            <a:r>
              <a:rPr lang="en-US" sz="2400" spc="-9" dirty="0" smtClean="0">
                <a:latin typeface="Arial"/>
                <a:cs typeface="Arial"/>
              </a:rPr>
              <a:t>o</a:t>
            </a:r>
            <a:r>
              <a:rPr lang="en-US" sz="2400" dirty="0" smtClean="0">
                <a:latin typeface="Arial"/>
                <a:cs typeface="Arial"/>
              </a:rPr>
              <a:t>n</a:t>
            </a:r>
            <a:r>
              <a:rPr lang="en-US" sz="2400" spc="24" dirty="0" smtClean="0">
                <a:latin typeface="Arial"/>
                <a:cs typeface="Arial"/>
              </a:rPr>
              <a:t> </a:t>
            </a:r>
            <a:r>
              <a:rPr lang="en-US" sz="2400" dirty="0" smtClean="0">
                <a:latin typeface="Arial"/>
                <a:cs typeface="Arial"/>
              </a:rPr>
              <a:t>strate</a:t>
            </a:r>
            <a:r>
              <a:rPr lang="en-US" sz="2400" spc="-4" dirty="0" smtClean="0">
                <a:latin typeface="Arial"/>
                <a:cs typeface="Arial"/>
              </a:rPr>
              <a:t>g</a:t>
            </a:r>
            <a:r>
              <a:rPr lang="en-US" sz="2400" dirty="0" smtClean="0">
                <a:latin typeface="Arial"/>
                <a:cs typeface="Arial"/>
              </a:rPr>
              <a:t>y to make</a:t>
            </a:r>
            <a:r>
              <a:rPr lang="en-US" sz="2400" spc="-4" dirty="0" smtClean="0">
                <a:latin typeface="Arial"/>
                <a:cs typeface="Arial"/>
              </a:rPr>
              <a:t> </a:t>
            </a:r>
            <a:r>
              <a:rPr lang="en-US" sz="2400" dirty="0" smtClean="0">
                <a:latin typeface="Arial"/>
                <a:cs typeface="Arial"/>
              </a:rPr>
              <a:t>pr</a:t>
            </a:r>
            <a:r>
              <a:rPr lang="en-US" sz="2400" spc="-4" dirty="0" smtClean="0">
                <a:latin typeface="Arial"/>
                <a:cs typeface="Arial"/>
              </a:rPr>
              <a:t>o</a:t>
            </a:r>
            <a:r>
              <a:rPr lang="en-US" sz="2400" dirty="0" smtClean="0">
                <a:latin typeface="Arial"/>
                <a:cs typeface="Arial"/>
              </a:rPr>
              <a:t>p</a:t>
            </a:r>
            <a:r>
              <a:rPr lang="en-US" sz="2400" spc="-9" dirty="0" smtClean="0">
                <a:latin typeface="Arial"/>
                <a:cs typeface="Arial"/>
              </a:rPr>
              <a:t>e</a:t>
            </a:r>
            <a:r>
              <a:rPr lang="en-US" sz="2400" dirty="0" smtClean="0">
                <a:latin typeface="Arial"/>
                <a:cs typeface="Arial"/>
              </a:rPr>
              <a:t>rties</a:t>
            </a:r>
            <a:r>
              <a:rPr lang="en-US" sz="2400" spc="24" dirty="0" smtClean="0">
                <a:latin typeface="Arial"/>
                <a:cs typeface="Arial"/>
              </a:rPr>
              <a:t> </a:t>
            </a:r>
            <a:r>
              <a:rPr lang="en-US" sz="2400" dirty="0" smtClean="0">
                <a:latin typeface="Arial"/>
                <a:cs typeface="Arial"/>
              </a:rPr>
              <a:t>av</a:t>
            </a:r>
            <a:r>
              <a:rPr lang="en-US" sz="2400" spc="-9" dirty="0" smtClean="0">
                <a:latin typeface="Arial"/>
                <a:cs typeface="Arial"/>
              </a:rPr>
              <a:t>a</a:t>
            </a:r>
            <a:r>
              <a:rPr lang="en-US" sz="2400" dirty="0" smtClean="0">
                <a:latin typeface="Arial"/>
                <a:cs typeface="Arial"/>
              </a:rPr>
              <a:t>i</a:t>
            </a:r>
            <a:r>
              <a:rPr lang="en-US" sz="2400" spc="-4" dirty="0" smtClean="0">
                <a:latin typeface="Arial"/>
                <a:cs typeface="Arial"/>
              </a:rPr>
              <a:t>l</a:t>
            </a:r>
            <a:r>
              <a:rPr lang="en-US" sz="2400" dirty="0" smtClean="0">
                <a:latin typeface="Arial"/>
                <a:cs typeface="Arial"/>
              </a:rPr>
              <a:t>a</a:t>
            </a:r>
            <a:r>
              <a:rPr lang="en-US" sz="2400" spc="-9" dirty="0" smtClean="0">
                <a:latin typeface="Arial"/>
                <a:cs typeface="Arial"/>
              </a:rPr>
              <a:t>b</a:t>
            </a:r>
            <a:r>
              <a:rPr lang="en-US" sz="2400" dirty="0" smtClean="0">
                <a:latin typeface="Arial"/>
                <a:cs typeface="Arial"/>
              </a:rPr>
              <a:t>le</a:t>
            </a:r>
            <a:r>
              <a:rPr lang="en-US" sz="2400" spc="19" dirty="0" smtClean="0">
                <a:latin typeface="Arial"/>
                <a:cs typeface="Arial"/>
              </a:rPr>
              <a:t> </a:t>
            </a:r>
            <a:r>
              <a:rPr lang="en-US" sz="2400" dirty="0" smtClean="0">
                <a:latin typeface="Arial"/>
                <a:cs typeface="Arial"/>
              </a:rPr>
              <a:t>as </a:t>
            </a:r>
            <a:r>
              <a:rPr lang="en-US" sz="2400" spc="-4" dirty="0" smtClean="0">
                <a:latin typeface="Arial"/>
                <a:cs typeface="Arial"/>
              </a:rPr>
              <a:t>o</a:t>
            </a:r>
            <a:r>
              <a:rPr lang="en-US" sz="2400" spc="-39" dirty="0" smtClean="0">
                <a:latin typeface="Arial"/>
                <a:cs typeface="Arial"/>
              </a:rPr>
              <a:t>w</a:t>
            </a:r>
            <a:r>
              <a:rPr lang="en-US" sz="2400" dirty="0" smtClean="0">
                <a:latin typeface="Arial"/>
                <a:cs typeface="Arial"/>
              </a:rPr>
              <a:t>n</a:t>
            </a:r>
            <a:r>
              <a:rPr lang="en-US" sz="2400" spc="-9" dirty="0" smtClean="0">
                <a:latin typeface="Arial"/>
                <a:cs typeface="Arial"/>
              </a:rPr>
              <a:t>e</a:t>
            </a:r>
            <a:r>
              <a:rPr lang="en-US" sz="2400" spc="4" dirty="0" smtClean="0">
                <a:latin typeface="Arial"/>
                <a:cs typeface="Arial"/>
              </a:rPr>
              <a:t>r</a:t>
            </a:r>
            <a:r>
              <a:rPr lang="en-US" sz="2400" dirty="0" smtClean="0">
                <a:latin typeface="Arial"/>
                <a:cs typeface="Arial"/>
              </a:rPr>
              <a:t>-occ</a:t>
            </a:r>
            <a:r>
              <a:rPr lang="en-US" sz="2400" spc="-9" dirty="0" smtClean="0">
                <a:latin typeface="Arial"/>
                <a:cs typeface="Arial"/>
              </a:rPr>
              <a:t>u</a:t>
            </a:r>
            <a:r>
              <a:rPr lang="en-US" sz="2400" spc="4" dirty="0" smtClean="0">
                <a:latin typeface="Arial"/>
                <a:cs typeface="Arial"/>
              </a:rPr>
              <a:t>p</a:t>
            </a:r>
            <a:r>
              <a:rPr lang="en-US" sz="2400" dirty="0" smtClean="0">
                <a:latin typeface="Arial"/>
                <a:cs typeface="Arial"/>
              </a:rPr>
              <a:t>i</a:t>
            </a:r>
            <a:r>
              <a:rPr lang="en-US" sz="2400" spc="-9" dirty="0" smtClean="0">
                <a:latin typeface="Arial"/>
                <a:cs typeface="Arial"/>
              </a:rPr>
              <a:t>e</a:t>
            </a:r>
            <a:r>
              <a:rPr lang="en-US" sz="2400" dirty="0" smtClean="0">
                <a:latin typeface="Arial"/>
                <a:cs typeface="Arial"/>
              </a:rPr>
              <a:t>d</a:t>
            </a:r>
            <a:r>
              <a:rPr lang="en-US" sz="2400" spc="59" dirty="0" smtClean="0">
                <a:latin typeface="Arial"/>
                <a:cs typeface="Arial"/>
              </a:rPr>
              <a:t> </a:t>
            </a:r>
            <a:r>
              <a:rPr lang="en-US" sz="2400" dirty="0" smtClean="0">
                <a:latin typeface="Arial"/>
                <a:cs typeface="Arial"/>
              </a:rPr>
              <a:t>h</a:t>
            </a:r>
            <a:r>
              <a:rPr lang="en-US" sz="2400" spc="-9" dirty="0" smtClean="0">
                <a:latin typeface="Arial"/>
                <a:cs typeface="Arial"/>
              </a:rPr>
              <a:t>o</a:t>
            </a:r>
            <a:r>
              <a:rPr lang="en-US" sz="2400" dirty="0" smtClean="0">
                <a:latin typeface="Arial"/>
                <a:cs typeface="Arial"/>
              </a:rPr>
              <a:t>us</a:t>
            </a:r>
            <a:r>
              <a:rPr lang="en-US" sz="2400" spc="-9" dirty="0" smtClean="0">
                <a:latin typeface="Arial"/>
                <a:cs typeface="Arial"/>
              </a:rPr>
              <a:t>i</a:t>
            </a:r>
            <a:r>
              <a:rPr lang="en-US" sz="2400" dirty="0" smtClean="0">
                <a:latin typeface="Arial"/>
                <a:cs typeface="Arial"/>
              </a:rPr>
              <a:t>n</a:t>
            </a:r>
            <a:r>
              <a:rPr lang="en-US" sz="2400" spc="-9" dirty="0" smtClean="0">
                <a:latin typeface="Arial"/>
                <a:cs typeface="Arial"/>
              </a:rPr>
              <a:t>g</a:t>
            </a:r>
            <a:r>
              <a:rPr lang="en-US" sz="2400" dirty="0" smtClean="0">
                <a:latin typeface="Arial"/>
                <a:cs typeface="Arial"/>
              </a:rPr>
              <a:t>,</a:t>
            </a:r>
            <a:r>
              <a:rPr lang="en-US" sz="2400" spc="19" dirty="0" smtClean="0">
                <a:latin typeface="Arial"/>
                <a:cs typeface="Arial"/>
              </a:rPr>
              <a:t> </a:t>
            </a:r>
            <a:r>
              <a:rPr lang="en-US" sz="2400" dirty="0" smtClean="0">
                <a:latin typeface="Arial"/>
                <a:cs typeface="Arial"/>
              </a:rPr>
              <a:t>as </a:t>
            </a:r>
            <a:r>
              <a:rPr lang="en-US" sz="2400" spc="-4" dirty="0" smtClean="0">
                <a:latin typeface="Arial"/>
                <a:cs typeface="Arial"/>
              </a:rPr>
              <a:t>p</a:t>
            </a:r>
            <a:r>
              <a:rPr lang="en-US" sz="2400" dirty="0" smtClean="0">
                <a:latin typeface="Arial"/>
                <a:cs typeface="Arial"/>
              </a:rPr>
              <a:t>ot</a:t>
            </a:r>
            <a:r>
              <a:rPr lang="en-US" sz="2400" spc="-4" dirty="0" smtClean="0">
                <a:latin typeface="Arial"/>
                <a:cs typeface="Arial"/>
              </a:rPr>
              <a:t>e</a:t>
            </a:r>
            <a:r>
              <a:rPr lang="en-US" sz="2400" dirty="0" smtClean="0">
                <a:latin typeface="Arial"/>
                <a:cs typeface="Arial"/>
              </a:rPr>
              <a:t>nti</a:t>
            </a:r>
            <a:r>
              <a:rPr lang="en-US" sz="2400" spc="-9" dirty="0" smtClean="0">
                <a:latin typeface="Arial"/>
                <a:cs typeface="Arial"/>
              </a:rPr>
              <a:t>a</a:t>
            </a:r>
            <a:r>
              <a:rPr lang="en-US" sz="2400" dirty="0" smtClean="0">
                <a:latin typeface="Arial"/>
                <a:cs typeface="Arial"/>
              </a:rPr>
              <a:t>l pr</a:t>
            </a:r>
            <a:r>
              <a:rPr lang="en-US" sz="2400" spc="-9" dirty="0" smtClean="0">
                <a:latin typeface="Arial"/>
                <a:cs typeface="Arial"/>
              </a:rPr>
              <a:t>o</a:t>
            </a:r>
            <a:r>
              <a:rPr lang="en-US" sz="2400" dirty="0" smtClean="0">
                <a:latin typeface="Arial"/>
                <a:cs typeface="Arial"/>
              </a:rPr>
              <a:t>p</a:t>
            </a:r>
            <a:r>
              <a:rPr lang="en-US" sz="2400" spc="-9" dirty="0" smtClean="0">
                <a:latin typeface="Arial"/>
                <a:cs typeface="Arial"/>
              </a:rPr>
              <a:t>e</a:t>
            </a:r>
            <a:r>
              <a:rPr lang="en-US" sz="2400" dirty="0" smtClean="0">
                <a:latin typeface="Arial"/>
                <a:cs typeface="Arial"/>
              </a:rPr>
              <a:t>rties</a:t>
            </a:r>
            <a:r>
              <a:rPr lang="en-US" sz="2400" spc="9" dirty="0" smtClean="0">
                <a:latin typeface="Arial"/>
                <a:cs typeface="Arial"/>
              </a:rPr>
              <a:t> </a:t>
            </a:r>
            <a:r>
              <a:rPr lang="en-US" sz="2400" dirty="0" smtClean="0">
                <a:latin typeface="Arial"/>
                <a:cs typeface="Arial"/>
              </a:rPr>
              <a:t>b</a:t>
            </a:r>
            <a:r>
              <a:rPr lang="en-US" sz="2400" spc="-9" dirty="0" smtClean="0">
                <a:latin typeface="Arial"/>
                <a:cs typeface="Arial"/>
              </a:rPr>
              <a:t>e</a:t>
            </a:r>
            <a:r>
              <a:rPr lang="en-US" sz="2400" dirty="0" smtClean="0">
                <a:latin typeface="Arial"/>
                <a:cs typeface="Arial"/>
              </a:rPr>
              <a:t>come</a:t>
            </a:r>
            <a:r>
              <a:rPr lang="en-US" sz="2400" spc="4" dirty="0" smtClean="0">
                <a:latin typeface="Arial"/>
                <a:cs typeface="Arial"/>
              </a:rPr>
              <a:t> </a:t>
            </a:r>
            <a:r>
              <a:rPr lang="en-US" sz="2400" dirty="0" smtClean="0">
                <a:latin typeface="Arial"/>
                <a:cs typeface="Arial"/>
              </a:rPr>
              <a:t>av</a:t>
            </a:r>
            <a:r>
              <a:rPr lang="en-US" sz="2400" spc="-9" dirty="0" smtClean="0">
                <a:latin typeface="Arial"/>
                <a:cs typeface="Arial"/>
              </a:rPr>
              <a:t>a</a:t>
            </a:r>
            <a:r>
              <a:rPr lang="en-US" sz="2400" dirty="0" smtClean="0">
                <a:latin typeface="Arial"/>
                <a:cs typeface="Arial"/>
              </a:rPr>
              <a:t>i</a:t>
            </a:r>
            <a:r>
              <a:rPr lang="en-US" sz="2400" spc="-4" dirty="0" smtClean="0">
                <a:latin typeface="Arial"/>
                <a:cs typeface="Arial"/>
              </a:rPr>
              <a:t>l</a:t>
            </a:r>
            <a:r>
              <a:rPr lang="en-US" sz="2400" dirty="0" smtClean="0">
                <a:latin typeface="Arial"/>
                <a:cs typeface="Arial"/>
              </a:rPr>
              <a:t>a</a:t>
            </a:r>
            <a:r>
              <a:rPr lang="en-US" sz="2400" spc="-9" dirty="0" smtClean="0">
                <a:latin typeface="Arial"/>
                <a:cs typeface="Arial"/>
              </a:rPr>
              <a:t>b</a:t>
            </a:r>
            <a:r>
              <a:rPr lang="en-US" sz="2400" dirty="0" smtClean="0">
                <a:latin typeface="Arial"/>
                <a:cs typeface="Arial"/>
              </a:rPr>
              <a:t>le</a:t>
            </a:r>
            <a:r>
              <a:rPr lang="en-US" sz="2400" spc="29" dirty="0" smtClean="0">
                <a:latin typeface="Arial"/>
                <a:cs typeface="Arial"/>
              </a:rPr>
              <a:t> </a:t>
            </a:r>
            <a:r>
              <a:rPr lang="en-US" sz="2400" dirty="0" smtClean="0">
                <a:latin typeface="Arial"/>
                <a:cs typeface="Arial"/>
              </a:rPr>
              <a:t>ov</a:t>
            </a:r>
            <a:r>
              <a:rPr lang="en-US" sz="2400" spc="-9" dirty="0" smtClean="0">
                <a:latin typeface="Arial"/>
                <a:cs typeface="Arial"/>
              </a:rPr>
              <a:t>e</a:t>
            </a:r>
            <a:r>
              <a:rPr lang="en-US" sz="2400" dirty="0" smtClean="0">
                <a:latin typeface="Arial"/>
                <a:cs typeface="Arial"/>
              </a:rPr>
              <a:t>r </a:t>
            </a:r>
            <a:r>
              <a:rPr lang="en-US" sz="2400" spc="4" dirty="0" smtClean="0">
                <a:latin typeface="Arial"/>
                <a:cs typeface="Arial"/>
              </a:rPr>
              <a:t>t</a:t>
            </a:r>
            <a:r>
              <a:rPr lang="en-US" sz="2400" dirty="0" smtClean="0">
                <a:latin typeface="Arial"/>
                <a:cs typeface="Arial"/>
              </a:rPr>
              <a:t>im</a:t>
            </a:r>
            <a:r>
              <a:rPr lang="en-US" sz="2400" spc="-4" dirty="0" smtClean="0">
                <a:latin typeface="Arial"/>
                <a:cs typeface="Arial"/>
              </a:rPr>
              <a:t>e</a:t>
            </a:r>
            <a:r>
              <a:rPr lang="en-US" sz="2400" dirty="0" smtClean="0">
                <a:latin typeface="Arial"/>
                <a:cs typeface="Arial"/>
              </a:rPr>
              <a:t>.</a:t>
            </a:r>
          </a:p>
          <a:p>
            <a:pPr marL="12700" marR="26730">
              <a:lnSpc>
                <a:spcPts val="1939"/>
              </a:lnSpc>
              <a:spcBef>
                <a:spcPts val="97"/>
              </a:spcBef>
            </a:pPr>
            <a:endParaRPr lang="en-US" sz="2400" dirty="0" smtClean="0">
              <a:latin typeface="Arial"/>
              <a:cs typeface="Arial"/>
            </a:endParaRPr>
          </a:p>
          <a:p>
            <a:pPr marL="12700" marR="26730">
              <a:lnSpc>
                <a:spcPts val="1939"/>
              </a:lnSpc>
              <a:spcBef>
                <a:spcPts val="97"/>
              </a:spcBef>
            </a:pPr>
            <a:endParaRPr lang="en-US" sz="2400" dirty="0">
              <a:latin typeface="Arial"/>
              <a:cs typeface="Arial"/>
            </a:endParaRPr>
          </a:p>
          <a:p>
            <a:pPr marL="12700">
              <a:lnSpc>
                <a:spcPts val="1939"/>
              </a:lnSpc>
              <a:spcBef>
                <a:spcPts val="97"/>
              </a:spcBef>
            </a:pPr>
            <a:endParaRPr lang="en-US" sz="2400" dirty="0">
              <a:latin typeface="Arial"/>
              <a:cs typeface="Arial"/>
            </a:endParaRPr>
          </a:p>
          <a:p>
            <a:pPr marL="12700" marR="26730">
              <a:lnSpc>
                <a:spcPts val="1939"/>
              </a:lnSpc>
              <a:spcBef>
                <a:spcPts val="97"/>
              </a:spcBef>
            </a:pPr>
            <a:endParaRPr lang="en-US" sz="2400" dirty="0" smtClean="0">
              <a:latin typeface="Arial"/>
              <a:cs typeface="Arial"/>
            </a:endParaRPr>
          </a:p>
          <a:p>
            <a:pPr marL="12700" marR="26730">
              <a:lnSpc>
                <a:spcPts val="1939"/>
              </a:lnSpc>
              <a:spcBef>
                <a:spcPts val="97"/>
              </a:spcBef>
            </a:pPr>
            <a:endParaRPr lang="en-US" sz="2400" dirty="0">
              <a:latin typeface="Arial"/>
              <a:cs typeface="Arial"/>
            </a:endParaRPr>
          </a:p>
        </p:txBody>
      </p:sp>
    </p:spTree>
    <p:extLst>
      <p:ext uri="{BB962C8B-B14F-4D97-AF65-F5344CB8AC3E}">
        <p14:creationId xmlns:p14="http://schemas.microsoft.com/office/powerpoint/2010/main" val="1427344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7268" y="1355834"/>
            <a:ext cx="9301655" cy="4401205"/>
          </a:xfrm>
          <a:prstGeom prst="rect">
            <a:avLst/>
          </a:prstGeom>
        </p:spPr>
        <p:txBody>
          <a:bodyPr wrap="square">
            <a:spAutoFit/>
          </a:bodyPr>
          <a:lstStyle/>
          <a:p>
            <a:pPr marL="91440" marR="8548" algn="just">
              <a:lnSpc>
                <a:spcPct val="100041"/>
              </a:lnSpc>
              <a:spcBef>
                <a:spcPts val="495"/>
              </a:spcBef>
            </a:pPr>
            <a:r>
              <a:rPr lang="en-US" sz="4000" i="1" dirty="0">
                <a:latin typeface="Arial"/>
                <a:cs typeface="Arial"/>
              </a:rPr>
              <a:t>I</a:t>
            </a:r>
            <a:r>
              <a:rPr lang="en-US" sz="4000" i="1" spc="-9" dirty="0">
                <a:latin typeface="Arial"/>
                <a:cs typeface="Arial"/>
              </a:rPr>
              <a:t>t</a:t>
            </a:r>
            <a:r>
              <a:rPr lang="en-US" sz="4000" i="1" spc="-54" dirty="0">
                <a:latin typeface="Arial"/>
                <a:cs typeface="Arial"/>
              </a:rPr>
              <a:t>’</a:t>
            </a:r>
            <a:r>
              <a:rPr lang="en-US" sz="4000" i="1" dirty="0">
                <a:latin typeface="Arial"/>
                <a:cs typeface="Arial"/>
              </a:rPr>
              <a:t>s going </a:t>
            </a:r>
            <a:r>
              <a:rPr lang="en-US" sz="4000" i="1" spc="-4" dirty="0">
                <a:latin typeface="Arial"/>
                <a:cs typeface="Arial"/>
              </a:rPr>
              <a:t>t</a:t>
            </a:r>
            <a:r>
              <a:rPr lang="en-US" sz="4000" i="1" dirty="0">
                <a:latin typeface="Arial"/>
                <a:cs typeface="Arial"/>
              </a:rPr>
              <a:t>o</a:t>
            </a:r>
            <a:r>
              <a:rPr lang="en-US" sz="4000" i="1" spc="5" dirty="0">
                <a:latin typeface="Arial"/>
                <a:cs typeface="Arial"/>
              </a:rPr>
              <a:t> </a:t>
            </a:r>
            <a:r>
              <a:rPr lang="en-US" sz="4000" i="1" dirty="0">
                <a:latin typeface="Arial"/>
                <a:cs typeface="Arial"/>
              </a:rPr>
              <a:t>take ti</a:t>
            </a:r>
            <a:r>
              <a:rPr lang="en-US" sz="4000" i="1" spc="-14" dirty="0">
                <a:latin typeface="Arial"/>
                <a:cs typeface="Arial"/>
              </a:rPr>
              <a:t>m</a:t>
            </a:r>
            <a:r>
              <a:rPr lang="en-US" sz="4000" i="1" dirty="0">
                <a:latin typeface="Arial"/>
                <a:cs typeface="Arial"/>
              </a:rPr>
              <a:t>e</a:t>
            </a:r>
            <a:r>
              <a:rPr lang="en-US" sz="4000" i="1" spc="5" dirty="0">
                <a:latin typeface="Arial"/>
                <a:cs typeface="Arial"/>
              </a:rPr>
              <a:t> </a:t>
            </a:r>
            <a:r>
              <a:rPr lang="en-US" sz="4000" i="1" spc="-4" dirty="0">
                <a:latin typeface="Arial"/>
                <a:cs typeface="Arial"/>
              </a:rPr>
              <a:t>t</a:t>
            </a:r>
            <a:r>
              <a:rPr lang="en-US" sz="4000" i="1" dirty="0">
                <a:latin typeface="Arial"/>
                <a:cs typeface="Arial"/>
              </a:rPr>
              <a:t>o</a:t>
            </a:r>
            <a:r>
              <a:rPr lang="en-US" sz="4000" i="1" spc="5" dirty="0">
                <a:latin typeface="Arial"/>
                <a:cs typeface="Arial"/>
              </a:rPr>
              <a:t> </a:t>
            </a:r>
            <a:r>
              <a:rPr lang="en-US" sz="4000" i="1" dirty="0">
                <a:latin typeface="Arial"/>
                <a:cs typeface="Arial"/>
              </a:rPr>
              <a:t>rebalan</a:t>
            </a:r>
            <a:r>
              <a:rPr lang="en-US" sz="4000" i="1" spc="-14" dirty="0">
                <a:latin typeface="Arial"/>
                <a:cs typeface="Arial"/>
              </a:rPr>
              <a:t>c</a:t>
            </a:r>
            <a:r>
              <a:rPr lang="en-US" sz="4000" i="1" dirty="0">
                <a:latin typeface="Arial"/>
                <a:cs typeface="Arial"/>
              </a:rPr>
              <a:t>e the</a:t>
            </a:r>
            <a:r>
              <a:rPr lang="en-US" sz="4000" i="1" spc="9" dirty="0">
                <a:latin typeface="Arial"/>
                <a:cs typeface="Arial"/>
              </a:rPr>
              <a:t> </a:t>
            </a:r>
            <a:r>
              <a:rPr lang="en-US" sz="4000" i="1" dirty="0">
                <a:latin typeface="Arial"/>
                <a:cs typeface="Arial"/>
              </a:rPr>
              <a:t>neighbor</a:t>
            </a:r>
            <a:r>
              <a:rPr lang="en-US" sz="4000" i="1" spc="-14" dirty="0">
                <a:latin typeface="Arial"/>
                <a:cs typeface="Arial"/>
              </a:rPr>
              <a:t>h</a:t>
            </a:r>
            <a:r>
              <a:rPr lang="en-US" sz="4000" i="1" dirty="0">
                <a:latin typeface="Arial"/>
                <a:cs typeface="Arial"/>
              </a:rPr>
              <a:t>oods</a:t>
            </a:r>
            <a:r>
              <a:rPr lang="en-US" sz="4000" i="1" spc="20" dirty="0">
                <a:latin typeface="Arial"/>
                <a:cs typeface="Arial"/>
              </a:rPr>
              <a:t> </a:t>
            </a:r>
            <a:r>
              <a:rPr lang="en-US" sz="4000" i="1" dirty="0">
                <a:latin typeface="Arial"/>
                <a:cs typeface="Arial"/>
              </a:rPr>
              <a:t>– there</a:t>
            </a:r>
            <a:r>
              <a:rPr lang="en-US" sz="4000" i="1" spc="9" dirty="0">
                <a:latin typeface="Arial"/>
                <a:cs typeface="Arial"/>
              </a:rPr>
              <a:t> </a:t>
            </a:r>
            <a:r>
              <a:rPr lang="en-US" sz="4000" i="1" spc="4" dirty="0">
                <a:latin typeface="Arial"/>
                <a:cs typeface="Arial"/>
              </a:rPr>
              <a:t>i</a:t>
            </a:r>
            <a:r>
              <a:rPr lang="en-US" sz="4000" i="1" dirty="0">
                <a:latin typeface="Arial"/>
                <a:cs typeface="Arial"/>
              </a:rPr>
              <a:t>s</a:t>
            </a:r>
            <a:r>
              <a:rPr lang="en-US" sz="4000" i="1" spc="9" dirty="0">
                <a:latin typeface="Arial"/>
                <a:cs typeface="Arial"/>
              </a:rPr>
              <a:t> </a:t>
            </a:r>
            <a:r>
              <a:rPr lang="en-US" sz="4000" i="1" dirty="0">
                <a:latin typeface="Arial"/>
                <a:cs typeface="Arial"/>
              </a:rPr>
              <a:t>no perfect </a:t>
            </a:r>
            <a:r>
              <a:rPr lang="en-US" sz="4000" i="1" spc="4" dirty="0">
                <a:latin typeface="Arial"/>
                <a:cs typeface="Arial"/>
              </a:rPr>
              <a:t> </a:t>
            </a:r>
            <a:r>
              <a:rPr lang="en-US" sz="4000" i="1" dirty="0">
                <a:latin typeface="Arial"/>
                <a:cs typeface="Arial"/>
              </a:rPr>
              <a:t>solution </a:t>
            </a:r>
            <a:r>
              <a:rPr lang="en-US" sz="4000" i="1" spc="9" dirty="0">
                <a:latin typeface="Arial"/>
                <a:cs typeface="Arial"/>
              </a:rPr>
              <a:t> </a:t>
            </a:r>
            <a:r>
              <a:rPr lang="en-US" sz="4000" i="1" dirty="0">
                <a:latin typeface="Arial"/>
                <a:cs typeface="Arial"/>
              </a:rPr>
              <a:t>–  the </a:t>
            </a:r>
            <a:r>
              <a:rPr lang="en-US" sz="4000" i="1" spc="9" dirty="0">
                <a:latin typeface="Arial"/>
                <a:cs typeface="Arial"/>
              </a:rPr>
              <a:t> </a:t>
            </a:r>
            <a:r>
              <a:rPr lang="en-US" sz="4000" i="1" dirty="0">
                <a:latin typeface="Arial"/>
                <a:cs typeface="Arial"/>
              </a:rPr>
              <a:t>longer </a:t>
            </a:r>
            <a:r>
              <a:rPr lang="en-US" sz="4000" i="1" spc="9" dirty="0">
                <a:latin typeface="Arial"/>
                <a:cs typeface="Arial"/>
              </a:rPr>
              <a:t> </a:t>
            </a:r>
            <a:r>
              <a:rPr lang="en-US" sz="4000" i="1" spc="4" dirty="0">
                <a:latin typeface="Arial"/>
                <a:cs typeface="Arial"/>
              </a:rPr>
              <a:t>it </a:t>
            </a:r>
            <a:r>
              <a:rPr lang="en-US" sz="4000" i="1" dirty="0">
                <a:latin typeface="Arial"/>
                <a:cs typeface="Arial"/>
              </a:rPr>
              <a:t>takes </a:t>
            </a:r>
            <a:r>
              <a:rPr lang="en-US" sz="4000" i="1" spc="14" dirty="0">
                <a:latin typeface="Arial"/>
                <a:cs typeface="Arial"/>
              </a:rPr>
              <a:t> </a:t>
            </a:r>
            <a:r>
              <a:rPr lang="en-US" sz="4000" i="1" dirty="0">
                <a:latin typeface="Arial"/>
                <a:cs typeface="Arial"/>
              </a:rPr>
              <a:t>look</a:t>
            </a:r>
            <a:r>
              <a:rPr lang="en-US" sz="4000" i="1" spc="9" dirty="0">
                <a:latin typeface="Arial"/>
                <a:cs typeface="Arial"/>
              </a:rPr>
              <a:t>i</a:t>
            </a:r>
            <a:r>
              <a:rPr lang="en-US" sz="4000" i="1" dirty="0">
                <a:latin typeface="Arial"/>
                <a:cs typeface="Arial"/>
              </a:rPr>
              <a:t>ng  for </a:t>
            </a:r>
            <a:r>
              <a:rPr lang="en-US" sz="4000" i="1" spc="9" dirty="0">
                <a:latin typeface="Arial"/>
                <a:cs typeface="Arial"/>
              </a:rPr>
              <a:t> </a:t>
            </a:r>
            <a:r>
              <a:rPr lang="en-US" sz="4000" i="1" dirty="0">
                <a:latin typeface="Arial"/>
                <a:cs typeface="Arial"/>
              </a:rPr>
              <a:t>“perfect” </a:t>
            </a:r>
            <a:r>
              <a:rPr lang="en-US" sz="4000" i="1" spc="14" dirty="0">
                <a:latin typeface="Arial"/>
                <a:cs typeface="Arial"/>
              </a:rPr>
              <a:t> </a:t>
            </a:r>
            <a:r>
              <a:rPr lang="en-US" sz="4000" i="1" dirty="0">
                <a:latin typeface="Arial"/>
                <a:cs typeface="Arial"/>
              </a:rPr>
              <a:t>makes the</a:t>
            </a:r>
            <a:r>
              <a:rPr lang="en-US" sz="4000" i="1" spc="10" dirty="0">
                <a:latin typeface="Arial"/>
                <a:cs typeface="Arial"/>
              </a:rPr>
              <a:t> </a:t>
            </a:r>
            <a:r>
              <a:rPr lang="en-US" sz="4000" i="1" dirty="0">
                <a:latin typeface="Arial"/>
                <a:cs typeface="Arial"/>
              </a:rPr>
              <a:t>problem</a:t>
            </a:r>
            <a:r>
              <a:rPr lang="en-US" sz="4000" i="1" spc="4" dirty="0">
                <a:latin typeface="Arial"/>
                <a:cs typeface="Arial"/>
              </a:rPr>
              <a:t> </a:t>
            </a:r>
            <a:r>
              <a:rPr lang="en-US" sz="4000" i="1" dirty="0">
                <a:latin typeface="Arial"/>
                <a:cs typeface="Arial"/>
              </a:rPr>
              <a:t>harder</a:t>
            </a:r>
            <a:r>
              <a:rPr lang="en-US" sz="4000" i="1" spc="10" dirty="0">
                <a:latin typeface="Arial"/>
                <a:cs typeface="Arial"/>
              </a:rPr>
              <a:t> </a:t>
            </a:r>
            <a:r>
              <a:rPr lang="en-US" sz="4000" i="1" dirty="0">
                <a:latin typeface="Arial"/>
                <a:cs typeface="Arial"/>
              </a:rPr>
              <a:t>and more expensive   </a:t>
            </a:r>
            <a:r>
              <a:rPr lang="en-US" sz="4000" i="1" spc="-4" dirty="0">
                <a:latin typeface="Arial"/>
                <a:cs typeface="Arial"/>
              </a:rPr>
              <a:t>t</a:t>
            </a:r>
            <a:r>
              <a:rPr lang="en-US" sz="4000" i="1" dirty="0">
                <a:latin typeface="Arial"/>
                <a:cs typeface="Arial"/>
              </a:rPr>
              <a:t>o  </a:t>
            </a:r>
            <a:r>
              <a:rPr lang="en-US" sz="4000" i="1" spc="9" dirty="0">
                <a:latin typeface="Arial"/>
                <a:cs typeface="Arial"/>
              </a:rPr>
              <a:t> </a:t>
            </a:r>
            <a:r>
              <a:rPr lang="en-US" sz="4000" i="1" dirty="0">
                <a:latin typeface="Arial"/>
                <a:cs typeface="Arial"/>
              </a:rPr>
              <a:t>solve  </a:t>
            </a:r>
            <a:r>
              <a:rPr lang="en-US" sz="4000" i="1" spc="9" dirty="0">
                <a:latin typeface="Arial"/>
                <a:cs typeface="Arial"/>
              </a:rPr>
              <a:t> </a:t>
            </a:r>
            <a:r>
              <a:rPr lang="en-US" sz="4000" i="1" dirty="0">
                <a:latin typeface="Arial"/>
                <a:cs typeface="Arial"/>
              </a:rPr>
              <a:t>–  </a:t>
            </a:r>
            <a:r>
              <a:rPr lang="en-US" sz="4000" i="1" spc="14" dirty="0">
                <a:latin typeface="Arial"/>
                <a:cs typeface="Arial"/>
              </a:rPr>
              <a:t> </a:t>
            </a:r>
            <a:r>
              <a:rPr lang="en-US" sz="4000" i="1" dirty="0">
                <a:latin typeface="Arial"/>
                <a:cs typeface="Arial"/>
              </a:rPr>
              <a:t>therefore doi</a:t>
            </a:r>
            <a:r>
              <a:rPr lang="en-US" sz="4000" i="1" spc="4" dirty="0">
                <a:latin typeface="Arial"/>
                <a:cs typeface="Arial"/>
              </a:rPr>
              <a:t>n</a:t>
            </a:r>
            <a:r>
              <a:rPr lang="en-US" sz="4000" i="1" dirty="0">
                <a:latin typeface="Arial"/>
                <a:cs typeface="Arial"/>
              </a:rPr>
              <a:t>g nothing</a:t>
            </a:r>
            <a:r>
              <a:rPr lang="en-US" sz="4000" i="1" spc="-9" dirty="0">
                <a:latin typeface="Arial"/>
                <a:cs typeface="Arial"/>
              </a:rPr>
              <a:t> </a:t>
            </a:r>
            <a:r>
              <a:rPr lang="en-US" sz="4000" i="1" spc="4" dirty="0">
                <a:latin typeface="Arial"/>
                <a:cs typeface="Arial"/>
              </a:rPr>
              <a:t>i</a:t>
            </a:r>
            <a:r>
              <a:rPr lang="en-US" sz="4000" i="1" dirty="0">
                <a:latin typeface="Arial"/>
                <a:cs typeface="Arial"/>
              </a:rPr>
              <a:t>s also a decis</a:t>
            </a:r>
            <a:r>
              <a:rPr lang="en-US" sz="4000" i="1" spc="9" dirty="0">
                <a:latin typeface="Arial"/>
                <a:cs typeface="Arial"/>
              </a:rPr>
              <a:t>i</a:t>
            </a:r>
            <a:r>
              <a:rPr lang="en-US" sz="4000" i="1" dirty="0">
                <a:latin typeface="Arial"/>
                <a:cs typeface="Arial"/>
              </a:rPr>
              <a:t>on</a:t>
            </a:r>
            <a:endParaRPr lang="en-US" sz="4000" dirty="0">
              <a:latin typeface="Arial"/>
              <a:cs typeface="Aria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Tree>
    <p:extLst>
      <p:ext uri="{BB962C8B-B14F-4D97-AF65-F5344CB8AC3E}">
        <p14:creationId xmlns:p14="http://schemas.microsoft.com/office/powerpoint/2010/main" val="96665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3"/>
          <p:cNvSpPr>
            <a:spLocks noGrp="1"/>
          </p:cNvSpPr>
          <p:nvPr>
            <p:ph type="title"/>
          </p:nvPr>
        </p:nvSpPr>
        <p:spPr>
          <a:custGeom>
            <a:avLst/>
            <a:gdLst/>
            <a:ahLst/>
            <a:cxnLst/>
            <a:rect l="l" t="t" r="r" b="b"/>
            <a:pathLst>
              <a:path w="7648956" h="915924">
                <a:moveTo>
                  <a:pt x="0" y="152654"/>
                </a:moveTo>
                <a:lnTo>
                  <a:pt x="0" y="763270"/>
                </a:lnTo>
                <a:lnTo>
                  <a:pt x="697" y="777958"/>
                </a:lnTo>
                <a:lnTo>
                  <a:pt x="10663" y="819444"/>
                </a:lnTo>
                <a:lnTo>
                  <a:pt x="31099" y="855640"/>
                </a:lnTo>
                <a:lnTo>
                  <a:pt x="60276" y="884818"/>
                </a:lnTo>
                <a:lnTo>
                  <a:pt x="96469" y="905255"/>
                </a:lnTo>
                <a:lnTo>
                  <a:pt x="137950" y="915225"/>
                </a:lnTo>
                <a:lnTo>
                  <a:pt x="152654" y="915924"/>
                </a:lnTo>
                <a:lnTo>
                  <a:pt x="7496302" y="915924"/>
                </a:lnTo>
                <a:lnTo>
                  <a:pt x="7539150" y="909831"/>
                </a:lnTo>
                <a:lnTo>
                  <a:pt x="7577301" y="892696"/>
                </a:lnTo>
                <a:lnTo>
                  <a:pt x="7609010" y="866242"/>
                </a:lnTo>
                <a:lnTo>
                  <a:pt x="7632553" y="832197"/>
                </a:lnTo>
                <a:lnTo>
                  <a:pt x="7646203" y="792285"/>
                </a:lnTo>
                <a:lnTo>
                  <a:pt x="7648956" y="763270"/>
                </a:lnTo>
                <a:lnTo>
                  <a:pt x="7648956" y="152654"/>
                </a:lnTo>
                <a:lnTo>
                  <a:pt x="7642863" y="109805"/>
                </a:lnTo>
                <a:lnTo>
                  <a:pt x="7625728" y="71654"/>
                </a:lnTo>
                <a:lnTo>
                  <a:pt x="7599274" y="39945"/>
                </a:lnTo>
                <a:lnTo>
                  <a:pt x="7565229" y="16402"/>
                </a:lnTo>
                <a:lnTo>
                  <a:pt x="7525317" y="2752"/>
                </a:lnTo>
                <a:lnTo>
                  <a:pt x="7496302" y="0"/>
                </a:lnTo>
                <a:lnTo>
                  <a:pt x="152654" y="0"/>
                </a:lnTo>
                <a:lnTo>
                  <a:pt x="109809" y="6092"/>
                </a:lnTo>
                <a:lnTo>
                  <a:pt x="71660" y="23227"/>
                </a:lnTo>
                <a:lnTo>
                  <a:pt x="39949" y="49681"/>
                </a:lnTo>
                <a:lnTo>
                  <a:pt x="16404" y="83726"/>
                </a:lnTo>
                <a:lnTo>
                  <a:pt x="2752" y="123638"/>
                </a:lnTo>
                <a:lnTo>
                  <a:pt x="0" y="152654"/>
                </a:lnTo>
                <a:close/>
              </a:path>
            </a:pathLst>
          </a:custGeom>
          <a:solidFill>
            <a:srgbClr val="4F81BC"/>
          </a:solidFill>
        </p:spPr>
        <p:txBody>
          <a:bodyPr wrap="square" lIns="0" tIns="0" rIns="0" bIns="0" rtlCol="0">
            <a:noAutofit/>
          </a:bodyPr>
          <a:lstStyle/>
          <a:p>
            <a:r>
              <a:rPr lang="en-US" sz="3600" dirty="0" smtClean="0"/>
              <a:t>      Neighborhood Project Strategy Framework</a:t>
            </a:r>
            <a:endParaRPr lang="en-US" sz="3600" dirty="0"/>
          </a:p>
        </p:txBody>
      </p:sp>
      <p:sp>
        <p:nvSpPr>
          <p:cNvPr id="5" name="object 160"/>
          <p:cNvSpPr/>
          <p:nvPr/>
        </p:nvSpPr>
        <p:spPr>
          <a:xfrm>
            <a:off x="685801" y="1857544"/>
            <a:ext cx="2735316" cy="1240380"/>
          </a:xfrm>
          <a:custGeom>
            <a:avLst/>
            <a:gdLst/>
            <a:ahLst/>
            <a:cxnLst/>
            <a:rect l="l" t="t" r="r" b="b"/>
            <a:pathLst>
              <a:path w="2430780" h="1441703">
                <a:moveTo>
                  <a:pt x="0" y="240283"/>
                </a:moveTo>
                <a:lnTo>
                  <a:pt x="0" y="1201419"/>
                </a:lnTo>
                <a:lnTo>
                  <a:pt x="796" y="1221128"/>
                </a:lnTo>
                <a:lnTo>
                  <a:pt x="6983" y="1259166"/>
                </a:lnTo>
                <a:lnTo>
                  <a:pt x="26820" y="1311848"/>
                </a:lnTo>
                <a:lnTo>
                  <a:pt x="57841" y="1357798"/>
                </a:lnTo>
                <a:lnTo>
                  <a:pt x="98376" y="1395345"/>
                </a:lnTo>
                <a:lnTo>
                  <a:pt x="146755" y="1422822"/>
                </a:lnTo>
                <a:lnTo>
                  <a:pt x="201309" y="1438559"/>
                </a:lnTo>
                <a:lnTo>
                  <a:pt x="240283" y="1441703"/>
                </a:lnTo>
                <a:lnTo>
                  <a:pt x="2190496" y="1441703"/>
                </a:lnTo>
                <a:lnTo>
                  <a:pt x="2229473" y="1438559"/>
                </a:lnTo>
                <a:lnTo>
                  <a:pt x="2284029" y="1422822"/>
                </a:lnTo>
                <a:lnTo>
                  <a:pt x="2332408" y="1395345"/>
                </a:lnTo>
                <a:lnTo>
                  <a:pt x="2372942" y="1357798"/>
                </a:lnTo>
                <a:lnTo>
                  <a:pt x="2403961" y="1311848"/>
                </a:lnTo>
                <a:lnTo>
                  <a:pt x="2423797" y="1259166"/>
                </a:lnTo>
                <a:lnTo>
                  <a:pt x="2429983" y="1221128"/>
                </a:lnTo>
                <a:lnTo>
                  <a:pt x="2430780" y="1201419"/>
                </a:lnTo>
                <a:lnTo>
                  <a:pt x="2430780" y="240283"/>
                </a:lnTo>
                <a:lnTo>
                  <a:pt x="2427635" y="201306"/>
                </a:lnTo>
                <a:lnTo>
                  <a:pt x="2411898" y="146750"/>
                </a:lnTo>
                <a:lnTo>
                  <a:pt x="2384421" y="98371"/>
                </a:lnTo>
                <a:lnTo>
                  <a:pt x="2346874" y="57837"/>
                </a:lnTo>
                <a:lnTo>
                  <a:pt x="2300924" y="26818"/>
                </a:lnTo>
                <a:lnTo>
                  <a:pt x="2248242" y="6982"/>
                </a:lnTo>
                <a:lnTo>
                  <a:pt x="2210204" y="796"/>
                </a:lnTo>
                <a:lnTo>
                  <a:pt x="2190496" y="0"/>
                </a:lnTo>
                <a:lnTo>
                  <a:pt x="240283" y="0"/>
                </a:lnTo>
                <a:lnTo>
                  <a:pt x="201309" y="3144"/>
                </a:lnTo>
                <a:lnTo>
                  <a:pt x="146755" y="18881"/>
                </a:lnTo>
                <a:lnTo>
                  <a:pt x="98376" y="46358"/>
                </a:lnTo>
                <a:lnTo>
                  <a:pt x="57841" y="83905"/>
                </a:lnTo>
                <a:lnTo>
                  <a:pt x="26820" y="129855"/>
                </a:lnTo>
                <a:lnTo>
                  <a:pt x="6983" y="182537"/>
                </a:lnTo>
                <a:lnTo>
                  <a:pt x="796" y="220575"/>
                </a:lnTo>
                <a:lnTo>
                  <a:pt x="0" y="240283"/>
                </a:lnTo>
                <a:close/>
              </a:path>
            </a:pathLst>
          </a:custGeom>
          <a:solidFill>
            <a:srgbClr val="4F81BC"/>
          </a:solidFill>
        </p:spPr>
        <p:txBody>
          <a:bodyPr wrap="square" lIns="0" tIns="0" rIns="0" bIns="0" rtlCol="0">
            <a:noAutofit/>
          </a:bodyPr>
          <a:lstStyle/>
          <a:p>
            <a:endParaRPr lang="en-US" dirty="0"/>
          </a:p>
          <a:p>
            <a:pPr algn="ctr"/>
            <a:r>
              <a:rPr lang="en-US" sz="2000" b="1" dirty="0" smtClean="0"/>
              <a:t>Enhance Quality of Life Initiatives</a:t>
            </a:r>
            <a:endParaRPr sz="2000" b="1" dirty="0"/>
          </a:p>
        </p:txBody>
      </p:sp>
      <p:sp>
        <p:nvSpPr>
          <p:cNvPr id="6" name="object 161"/>
          <p:cNvSpPr/>
          <p:nvPr/>
        </p:nvSpPr>
        <p:spPr>
          <a:xfrm>
            <a:off x="4177862" y="1857545"/>
            <a:ext cx="2885090" cy="1240380"/>
          </a:xfrm>
          <a:custGeom>
            <a:avLst/>
            <a:gdLst/>
            <a:ahLst/>
            <a:cxnLst/>
            <a:rect l="l" t="t" r="r" b="b"/>
            <a:pathLst>
              <a:path w="2430780" h="1441703">
                <a:moveTo>
                  <a:pt x="0" y="240283"/>
                </a:moveTo>
                <a:lnTo>
                  <a:pt x="0" y="1201419"/>
                </a:lnTo>
                <a:lnTo>
                  <a:pt x="796" y="1221128"/>
                </a:lnTo>
                <a:lnTo>
                  <a:pt x="6982" y="1259166"/>
                </a:lnTo>
                <a:lnTo>
                  <a:pt x="26818" y="1311848"/>
                </a:lnTo>
                <a:lnTo>
                  <a:pt x="57837" y="1357798"/>
                </a:lnTo>
                <a:lnTo>
                  <a:pt x="98371" y="1395345"/>
                </a:lnTo>
                <a:lnTo>
                  <a:pt x="146750" y="1422822"/>
                </a:lnTo>
                <a:lnTo>
                  <a:pt x="201306" y="1438559"/>
                </a:lnTo>
                <a:lnTo>
                  <a:pt x="240283" y="1441703"/>
                </a:lnTo>
                <a:lnTo>
                  <a:pt x="2190496" y="1441703"/>
                </a:lnTo>
                <a:lnTo>
                  <a:pt x="2229473" y="1438559"/>
                </a:lnTo>
                <a:lnTo>
                  <a:pt x="2284029" y="1422822"/>
                </a:lnTo>
                <a:lnTo>
                  <a:pt x="2332408" y="1395345"/>
                </a:lnTo>
                <a:lnTo>
                  <a:pt x="2372942" y="1357798"/>
                </a:lnTo>
                <a:lnTo>
                  <a:pt x="2403961" y="1311848"/>
                </a:lnTo>
                <a:lnTo>
                  <a:pt x="2423797" y="1259166"/>
                </a:lnTo>
                <a:lnTo>
                  <a:pt x="2429983" y="1221128"/>
                </a:lnTo>
                <a:lnTo>
                  <a:pt x="2430780" y="1201419"/>
                </a:lnTo>
                <a:lnTo>
                  <a:pt x="2430780" y="240283"/>
                </a:lnTo>
                <a:lnTo>
                  <a:pt x="2427635" y="201306"/>
                </a:lnTo>
                <a:lnTo>
                  <a:pt x="2411898" y="146750"/>
                </a:lnTo>
                <a:lnTo>
                  <a:pt x="2384421" y="98371"/>
                </a:lnTo>
                <a:lnTo>
                  <a:pt x="2346874" y="57837"/>
                </a:lnTo>
                <a:lnTo>
                  <a:pt x="2300924" y="26818"/>
                </a:lnTo>
                <a:lnTo>
                  <a:pt x="2248242" y="6982"/>
                </a:lnTo>
                <a:lnTo>
                  <a:pt x="2210204" y="796"/>
                </a:lnTo>
                <a:lnTo>
                  <a:pt x="2190496" y="0"/>
                </a:lnTo>
                <a:lnTo>
                  <a:pt x="240283" y="0"/>
                </a:lnTo>
                <a:lnTo>
                  <a:pt x="201306" y="3144"/>
                </a:lnTo>
                <a:lnTo>
                  <a:pt x="146750" y="18881"/>
                </a:lnTo>
                <a:lnTo>
                  <a:pt x="98371" y="46358"/>
                </a:lnTo>
                <a:lnTo>
                  <a:pt x="57837" y="83905"/>
                </a:lnTo>
                <a:lnTo>
                  <a:pt x="26818" y="129855"/>
                </a:lnTo>
                <a:lnTo>
                  <a:pt x="6982" y="182537"/>
                </a:lnTo>
                <a:lnTo>
                  <a:pt x="796" y="220575"/>
                </a:lnTo>
                <a:lnTo>
                  <a:pt x="0" y="240283"/>
                </a:lnTo>
                <a:close/>
              </a:path>
            </a:pathLst>
          </a:custGeom>
          <a:solidFill>
            <a:srgbClr val="4F81BC"/>
          </a:solidFill>
        </p:spPr>
        <p:txBody>
          <a:bodyPr wrap="square" lIns="0" tIns="0" rIns="0" bIns="0" rtlCol="0">
            <a:noAutofit/>
          </a:bodyPr>
          <a:lstStyle/>
          <a:p>
            <a:pPr algn="ctr"/>
            <a:endParaRPr lang="en-US" sz="2000" b="1" dirty="0" smtClean="0"/>
          </a:p>
          <a:p>
            <a:pPr algn="ctr"/>
            <a:r>
              <a:rPr lang="en-US" sz="2000" b="1" dirty="0" smtClean="0"/>
              <a:t>Contain &amp; Slow Down Conversion of Single Family Homes</a:t>
            </a:r>
            <a:endParaRPr sz="2000" b="1" dirty="0"/>
          </a:p>
        </p:txBody>
      </p:sp>
      <p:sp>
        <p:nvSpPr>
          <p:cNvPr id="7" name="object 161"/>
          <p:cNvSpPr/>
          <p:nvPr/>
        </p:nvSpPr>
        <p:spPr>
          <a:xfrm>
            <a:off x="7654159" y="1773621"/>
            <a:ext cx="3294993" cy="1417105"/>
          </a:xfrm>
          <a:custGeom>
            <a:avLst/>
            <a:gdLst/>
            <a:ahLst/>
            <a:cxnLst/>
            <a:rect l="l" t="t" r="r" b="b"/>
            <a:pathLst>
              <a:path w="2430780" h="1441703">
                <a:moveTo>
                  <a:pt x="0" y="240283"/>
                </a:moveTo>
                <a:lnTo>
                  <a:pt x="0" y="1201419"/>
                </a:lnTo>
                <a:lnTo>
                  <a:pt x="796" y="1221128"/>
                </a:lnTo>
                <a:lnTo>
                  <a:pt x="6982" y="1259166"/>
                </a:lnTo>
                <a:lnTo>
                  <a:pt x="26818" y="1311848"/>
                </a:lnTo>
                <a:lnTo>
                  <a:pt x="57837" y="1357798"/>
                </a:lnTo>
                <a:lnTo>
                  <a:pt x="98371" y="1395345"/>
                </a:lnTo>
                <a:lnTo>
                  <a:pt x="146750" y="1422822"/>
                </a:lnTo>
                <a:lnTo>
                  <a:pt x="201306" y="1438559"/>
                </a:lnTo>
                <a:lnTo>
                  <a:pt x="240283" y="1441703"/>
                </a:lnTo>
                <a:lnTo>
                  <a:pt x="2190496" y="1441703"/>
                </a:lnTo>
                <a:lnTo>
                  <a:pt x="2229473" y="1438559"/>
                </a:lnTo>
                <a:lnTo>
                  <a:pt x="2284029" y="1422822"/>
                </a:lnTo>
                <a:lnTo>
                  <a:pt x="2332408" y="1395345"/>
                </a:lnTo>
                <a:lnTo>
                  <a:pt x="2372942" y="1357798"/>
                </a:lnTo>
                <a:lnTo>
                  <a:pt x="2403961" y="1311848"/>
                </a:lnTo>
                <a:lnTo>
                  <a:pt x="2423797" y="1259166"/>
                </a:lnTo>
                <a:lnTo>
                  <a:pt x="2429983" y="1221128"/>
                </a:lnTo>
                <a:lnTo>
                  <a:pt x="2430780" y="1201419"/>
                </a:lnTo>
                <a:lnTo>
                  <a:pt x="2430780" y="240283"/>
                </a:lnTo>
                <a:lnTo>
                  <a:pt x="2427635" y="201306"/>
                </a:lnTo>
                <a:lnTo>
                  <a:pt x="2411898" y="146750"/>
                </a:lnTo>
                <a:lnTo>
                  <a:pt x="2384421" y="98371"/>
                </a:lnTo>
                <a:lnTo>
                  <a:pt x="2346874" y="57837"/>
                </a:lnTo>
                <a:lnTo>
                  <a:pt x="2300924" y="26818"/>
                </a:lnTo>
                <a:lnTo>
                  <a:pt x="2248242" y="6982"/>
                </a:lnTo>
                <a:lnTo>
                  <a:pt x="2210204" y="796"/>
                </a:lnTo>
                <a:lnTo>
                  <a:pt x="2190496" y="0"/>
                </a:lnTo>
                <a:lnTo>
                  <a:pt x="240283" y="0"/>
                </a:lnTo>
                <a:lnTo>
                  <a:pt x="201306" y="3144"/>
                </a:lnTo>
                <a:lnTo>
                  <a:pt x="146750" y="18881"/>
                </a:lnTo>
                <a:lnTo>
                  <a:pt x="98371" y="46358"/>
                </a:lnTo>
                <a:lnTo>
                  <a:pt x="57837" y="83905"/>
                </a:lnTo>
                <a:lnTo>
                  <a:pt x="26818" y="129855"/>
                </a:lnTo>
                <a:lnTo>
                  <a:pt x="6982" y="182537"/>
                </a:lnTo>
                <a:lnTo>
                  <a:pt x="796" y="220575"/>
                </a:lnTo>
                <a:lnTo>
                  <a:pt x="0" y="240283"/>
                </a:lnTo>
                <a:close/>
              </a:path>
            </a:pathLst>
          </a:custGeom>
          <a:solidFill>
            <a:srgbClr val="4F81BC"/>
          </a:solidFill>
        </p:spPr>
        <p:txBody>
          <a:bodyPr wrap="square" lIns="0" tIns="0" rIns="0" bIns="0" rtlCol="0">
            <a:noAutofit/>
          </a:bodyPr>
          <a:lstStyle/>
          <a:p>
            <a:pPr algn="ctr"/>
            <a:r>
              <a:rPr lang="en-US" b="1" dirty="0" smtClean="0"/>
              <a:t>Convert Selected Student Housing to Non Student Residential while Maintaining Affordability</a:t>
            </a:r>
            <a:endParaRPr b="1" dirty="0"/>
          </a:p>
        </p:txBody>
      </p:sp>
      <p:sp>
        <p:nvSpPr>
          <p:cNvPr id="8" name="TextBox 7"/>
          <p:cNvSpPr txBox="1"/>
          <p:nvPr/>
        </p:nvSpPr>
        <p:spPr>
          <a:xfrm>
            <a:off x="480848" y="3264779"/>
            <a:ext cx="2932386" cy="369332"/>
          </a:xfrm>
          <a:prstGeom prst="rect">
            <a:avLst/>
          </a:prstGeom>
          <a:noFill/>
        </p:spPr>
        <p:txBody>
          <a:bodyPr wrap="square" rtlCol="0">
            <a:spAutoFit/>
          </a:bodyPr>
          <a:lstStyle/>
          <a:p>
            <a:r>
              <a:rPr lang="en-US" b="1" i="1" dirty="0" smtClean="0"/>
              <a:t>WHY THIS</a:t>
            </a:r>
            <a:r>
              <a:rPr lang="en-US" b="1" dirty="0" smtClean="0"/>
              <a:t>:</a:t>
            </a:r>
            <a:endParaRPr lang="en-US" b="1" dirty="0"/>
          </a:p>
        </p:txBody>
      </p:sp>
      <p:sp>
        <p:nvSpPr>
          <p:cNvPr id="10" name="TextBox 9"/>
          <p:cNvSpPr txBox="1"/>
          <p:nvPr/>
        </p:nvSpPr>
        <p:spPr>
          <a:xfrm>
            <a:off x="4043855" y="3190726"/>
            <a:ext cx="2569779" cy="369332"/>
          </a:xfrm>
          <a:prstGeom prst="rect">
            <a:avLst/>
          </a:prstGeom>
          <a:noFill/>
        </p:spPr>
        <p:txBody>
          <a:bodyPr wrap="square" rtlCol="0">
            <a:spAutoFit/>
          </a:bodyPr>
          <a:lstStyle/>
          <a:p>
            <a:r>
              <a:rPr lang="en-US" b="1" i="1" dirty="0" smtClean="0"/>
              <a:t>WHY THIS</a:t>
            </a:r>
            <a:r>
              <a:rPr lang="en-US" b="1" dirty="0" smtClean="0"/>
              <a:t>:</a:t>
            </a:r>
            <a:endParaRPr lang="en-US" b="1" dirty="0"/>
          </a:p>
        </p:txBody>
      </p:sp>
      <p:sp>
        <p:nvSpPr>
          <p:cNvPr id="11" name="TextBox 10"/>
          <p:cNvSpPr txBox="1"/>
          <p:nvPr/>
        </p:nvSpPr>
        <p:spPr>
          <a:xfrm>
            <a:off x="7496504" y="3264780"/>
            <a:ext cx="2341180" cy="369332"/>
          </a:xfrm>
          <a:prstGeom prst="rect">
            <a:avLst/>
          </a:prstGeom>
          <a:noFill/>
        </p:spPr>
        <p:txBody>
          <a:bodyPr wrap="square" rtlCol="0">
            <a:spAutoFit/>
          </a:bodyPr>
          <a:lstStyle/>
          <a:p>
            <a:r>
              <a:rPr lang="en-US" b="1" i="1" dirty="0" smtClean="0"/>
              <a:t>WHY THIS</a:t>
            </a:r>
            <a:r>
              <a:rPr lang="en-US" b="1" dirty="0" smtClean="0"/>
              <a:t>:</a:t>
            </a:r>
            <a:endParaRPr lang="en-US" b="1" dirty="0"/>
          </a:p>
        </p:txBody>
      </p:sp>
      <p:sp>
        <p:nvSpPr>
          <p:cNvPr id="12" name="TextBox 11"/>
          <p:cNvSpPr txBox="1"/>
          <p:nvPr/>
        </p:nvSpPr>
        <p:spPr>
          <a:xfrm>
            <a:off x="480849" y="3634112"/>
            <a:ext cx="3302876" cy="1754326"/>
          </a:xfrm>
          <a:prstGeom prst="rect">
            <a:avLst/>
          </a:prstGeom>
          <a:noFill/>
        </p:spPr>
        <p:txBody>
          <a:bodyPr wrap="square" rtlCol="0">
            <a:spAutoFit/>
          </a:bodyPr>
          <a:lstStyle/>
          <a:p>
            <a:r>
              <a:rPr lang="en-US" dirty="0" smtClean="0"/>
              <a:t>These can have an immediate or near term impact on some of the issues and help set the stage for later actions. Also these are in the immediate control of the partners in this process</a:t>
            </a:r>
            <a:endParaRPr lang="en-US" dirty="0"/>
          </a:p>
        </p:txBody>
      </p:sp>
      <p:sp>
        <p:nvSpPr>
          <p:cNvPr id="13" name="TextBox 12"/>
          <p:cNvSpPr txBox="1"/>
          <p:nvPr/>
        </p:nvSpPr>
        <p:spPr>
          <a:xfrm>
            <a:off x="3862552" y="3634111"/>
            <a:ext cx="3350171" cy="3416320"/>
          </a:xfrm>
          <a:prstGeom prst="rect">
            <a:avLst/>
          </a:prstGeom>
          <a:noFill/>
        </p:spPr>
        <p:txBody>
          <a:bodyPr wrap="square" rtlCol="0">
            <a:spAutoFit/>
          </a:bodyPr>
          <a:lstStyle/>
          <a:p>
            <a:r>
              <a:rPr lang="en-US" dirty="0" smtClean="0"/>
              <a:t>Major challenge going forward is potential continued geographic expansion of all campus student housing into traditionally single family neighborhoods because of changing demographics.</a:t>
            </a:r>
          </a:p>
          <a:p>
            <a:endParaRPr lang="en-US" dirty="0"/>
          </a:p>
          <a:p>
            <a:r>
              <a:rPr lang="en-US" dirty="0" smtClean="0"/>
              <a:t>Actions that impact the market incentives for this conversion can help manage this dynamic</a:t>
            </a:r>
          </a:p>
          <a:p>
            <a:endParaRPr lang="en-US" dirty="0"/>
          </a:p>
          <a:p>
            <a:r>
              <a:rPr lang="en-US" dirty="0" smtClean="0"/>
              <a:t> </a:t>
            </a:r>
            <a:endParaRPr lang="en-US" dirty="0"/>
          </a:p>
        </p:txBody>
      </p:sp>
      <p:sp>
        <p:nvSpPr>
          <p:cNvPr id="14" name="TextBox 13"/>
          <p:cNvSpPr txBox="1"/>
          <p:nvPr/>
        </p:nvSpPr>
        <p:spPr>
          <a:xfrm>
            <a:off x="7496503" y="3634112"/>
            <a:ext cx="4311870" cy="3139321"/>
          </a:xfrm>
          <a:prstGeom prst="rect">
            <a:avLst/>
          </a:prstGeom>
          <a:noFill/>
        </p:spPr>
        <p:txBody>
          <a:bodyPr wrap="square" rtlCol="0">
            <a:spAutoFit/>
          </a:bodyPr>
          <a:lstStyle/>
          <a:p>
            <a:r>
              <a:rPr lang="en-US" dirty="0" smtClean="0"/>
              <a:t>Most student housing will require extensive rehab to be brought back for use as housing for board range for Burlington residents.  However, lease status, cost of acquisition and the rehab costs makes this prohibitive for many considering this as a primary residents. </a:t>
            </a:r>
          </a:p>
          <a:p>
            <a:endParaRPr lang="en-US" dirty="0"/>
          </a:p>
          <a:p>
            <a:r>
              <a:rPr lang="en-US" dirty="0" smtClean="0"/>
              <a:t>Consideration will need to be given to which housing can be brought back based on location and rehab costs.</a:t>
            </a:r>
            <a:endParaRPr lang="en-US" dirty="0"/>
          </a:p>
        </p:txBody>
      </p:sp>
    </p:spTree>
    <p:extLst>
      <p:ext uri="{BB962C8B-B14F-4D97-AF65-F5344CB8AC3E}">
        <p14:creationId xmlns:p14="http://schemas.microsoft.com/office/powerpoint/2010/main" val="279363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85"/>
          <p:cNvSpPr/>
          <p:nvPr/>
        </p:nvSpPr>
        <p:spPr>
          <a:xfrm>
            <a:off x="1340068" y="291662"/>
            <a:ext cx="9530255" cy="756745"/>
          </a:xfrm>
          <a:custGeom>
            <a:avLst/>
            <a:gdLst/>
            <a:ahLst/>
            <a:cxnLst/>
            <a:rect l="l" t="t" r="r" b="b"/>
            <a:pathLst>
              <a:path w="7479792" h="915924">
                <a:moveTo>
                  <a:pt x="0" y="152654"/>
                </a:moveTo>
                <a:lnTo>
                  <a:pt x="0" y="763270"/>
                </a:lnTo>
                <a:lnTo>
                  <a:pt x="697" y="777958"/>
                </a:lnTo>
                <a:lnTo>
                  <a:pt x="10665" y="819444"/>
                </a:lnTo>
                <a:lnTo>
                  <a:pt x="31102" y="855640"/>
                </a:lnTo>
                <a:lnTo>
                  <a:pt x="60282" y="884818"/>
                </a:lnTo>
                <a:lnTo>
                  <a:pt x="96474" y="905255"/>
                </a:lnTo>
                <a:lnTo>
                  <a:pt x="137952" y="915225"/>
                </a:lnTo>
                <a:lnTo>
                  <a:pt x="152654" y="915924"/>
                </a:lnTo>
                <a:lnTo>
                  <a:pt x="7327138" y="915924"/>
                </a:lnTo>
                <a:lnTo>
                  <a:pt x="7369986" y="909831"/>
                </a:lnTo>
                <a:lnTo>
                  <a:pt x="7408137" y="892696"/>
                </a:lnTo>
                <a:lnTo>
                  <a:pt x="7439846" y="866242"/>
                </a:lnTo>
                <a:lnTo>
                  <a:pt x="7463389" y="832197"/>
                </a:lnTo>
                <a:lnTo>
                  <a:pt x="7477039" y="792285"/>
                </a:lnTo>
                <a:lnTo>
                  <a:pt x="7479792" y="763270"/>
                </a:lnTo>
                <a:lnTo>
                  <a:pt x="7479792" y="152654"/>
                </a:lnTo>
                <a:lnTo>
                  <a:pt x="7473699" y="109805"/>
                </a:lnTo>
                <a:lnTo>
                  <a:pt x="7456564" y="71654"/>
                </a:lnTo>
                <a:lnTo>
                  <a:pt x="7430110" y="39945"/>
                </a:lnTo>
                <a:lnTo>
                  <a:pt x="7396065" y="16402"/>
                </a:lnTo>
                <a:lnTo>
                  <a:pt x="7356153" y="2752"/>
                </a:lnTo>
                <a:lnTo>
                  <a:pt x="7327138" y="0"/>
                </a:lnTo>
                <a:lnTo>
                  <a:pt x="152654" y="0"/>
                </a:lnTo>
                <a:lnTo>
                  <a:pt x="109814" y="6092"/>
                </a:lnTo>
                <a:lnTo>
                  <a:pt x="71665" y="23227"/>
                </a:lnTo>
                <a:lnTo>
                  <a:pt x="39954" y="49681"/>
                </a:lnTo>
                <a:lnTo>
                  <a:pt x="16407" y="83726"/>
                </a:lnTo>
                <a:lnTo>
                  <a:pt x="2753" y="123638"/>
                </a:lnTo>
                <a:lnTo>
                  <a:pt x="0" y="152654"/>
                </a:lnTo>
                <a:close/>
              </a:path>
            </a:pathLst>
          </a:custGeom>
          <a:solidFill>
            <a:srgbClr val="4F81BC"/>
          </a:solidFill>
        </p:spPr>
        <p:txBody>
          <a:bodyPr wrap="square" lIns="0" tIns="0" rIns="0" bIns="0" rtlCol="0">
            <a:noAutofit/>
          </a:bodyPr>
          <a:lstStyle/>
          <a:p>
            <a:pPr marL="12700" algn="ctr">
              <a:lnSpc>
                <a:spcPts val="2155"/>
              </a:lnSpc>
              <a:spcBef>
                <a:spcPts val="107"/>
              </a:spcBef>
            </a:pPr>
            <a:endParaRPr lang="en-US" dirty="0" smtClean="0">
              <a:latin typeface="Franklin Gothic Demi Cond"/>
              <a:cs typeface="Franklin Gothic Demi Cond"/>
            </a:endParaRPr>
          </a:p>
          <a:p>
            <a:pPr marL="12700" algn="ctr">
              <a:lnSpc>
                <a:spcPts val="2155"/>
              </a:lnSpc>
              <a:spcBef>
                <a:spcPts val="107"/>
              </a:spcBef>
            </a:pPr>
            <a:r>
              <a:rPr lang="en-US" sz="2400" dirty="0" smtClean="0">
                <a:latin typeface="Franklin Gothic Demi Cond"/>
                <a:cs typeface="Franklin Gothic Demi Cond"/>
              </a:rPr>
              <a:t>Neighborhood Project Strategy Framework </a:t>
            </a:r>
            <a:endParaRPr lang="en-US" sz="2400" dirty="0">
              <a:latin typeface="Franklin Gothic Demi Cond"/>
              <a:cs typeface="Franklin Gothic Demi Cond"/>
            </a:endParaRPr>
          </a:p>
        </p:txBody>
      </p:sp>
      <p:sp>
        <p:nvSpPr>
          <p:cNvPr id="8" name="object 182"/>
          <p:cNvSpPr/>
          <p:nvPr/>
        </p:nvSpPr>
        <p:spPr>
          <a:xfrm>
            <a:off x="1092865" y="1166648"/>
            <a:ext cx="2596266" cy="1300655"/>
          </a:xfrm>
          <a:custGeom>
            <a:avLst/>
            <a:gdLst/>
            <a:ahLst/>
            <a:cxnLst/>
            <a:rect l="l" t="t" r="r" b="b"/>
            <a:pathLst>
              <a:path w="2430780" h="1441703">
                <a:moveTo>
                  <a:pt x="0" y="240283"/>
                </a:moveTo>
                <a:lnTo>
                  <a:pt x="0" y="1201419"/>
                </a:lnTo>
                <a:lnTo>
                  <a:pt x="796" y="1221128"/>
                </a:lnTo>
                <a:lnTo>
                  <a:pt x="6983" y="1259166"/>
                </a:lnTo>
                <a:lnTo>
                  <a:pt x="26820" y="1311848"/>
                </a:lnTo>
                <a:lnTo>
                  <a:pt x="57841" y="1357798"/>
                </a:lnTo>
                <a:lnTo>
                  <a:pt x="98376" y="1395345"/>
                </a:lnTo>
                <a:lnTo>
                  <a:pt x="146755" y="1422822"/>
                </a:lnTo>
                <a:lnTo>
                  <a:pt x="201309" y="1438559"/>
                </a:lnTo>
                <a:lnTo>
                  <a:pt x="240283" y="1441703"/>
                </a:lnTo>
                <a:lnTo>
                  <a:pt x="2190496" y="1441703"/>
                </a:lnTo>
                <a:lnTo>
                  <a:pt x="2229473" y="1438559"/>
                </a:lnTo>
                <a:lnTo>
                  <a:pt x="2284029" y="1422822"/>
                </a:lnTo>
                <a:lnTo>
                  <a:pt x="2332408" y="1395345"/>
                </a:lnTo>
                <a:lnTo>
                  <a:pt x="2372942" y="1357798"/>
                </a:lnTo>
                <a:lnTo>
                  <a:pt x="2403961" y="1311848"/>
                </a:lnTo>
                <a:lnTo>
                  <a:pt x="2423797" y="1259166"/>
                </a:lnTo>
                <a:lnTo>
                  <a:pt x="2429983" y="1221128"/>
                </a:lnTo>
                <a:lnTo>
                  <a:pt x="2430780" y="1201419"/>
                </a:lnTo>
                <a:lnTo>
                  <a:pt x="2430780" y="240283"/>
                </a:lnTo>
                <a:lnTo>
                  <a:pt x="2427635" y="201306"/>
                </a:lnTo>
                <a:lnTo>
                  <a:pt x="2411898" y="146750"/>
                </a:lnTo>
                <a:lnTo>
                  <a:pt x="2384421" y="98371"/>
                </a:lnTo>
                <a:lnTo>
                  <a:pt x="2346874" y="57837"/>
                </a:lnTo>
                <a:lnTo>
                  <a:pt x="2300924" y="26818"/>
                </a:lnTo>
                <a:lnTo>
                  <a:pt x="2248242" y="6982"/>
                </a:lnTo>
                <a:lnTo>
                  <a:pt x="2210204" y="796"/>
                </a:lnTo>
                <a:lnTo>
                  <a:pt x="2190496" y="0"/>
                </a:lnTo>
                <a:lnTo>
                  <a:pt x="240283" y="0"/>
                </a:lnTo>
                <a:lnTo>
                  <a:pt x="201309" y="3144"/>
                </a:lnTo>
                <a:lnTo>
                  <a:pt x="146755" y="18881"/>
                </a:lnTo>
                <a:lnTo>
                  <a:pt x="98376" y="46358"/>
                </a:lnTo>
                <a:lnTo>
                  <a:pt x="57841" y="83905"/>
                </a:lnTo>
                <a:lnTo>
                  <a:pt x="26820" y="129855"/>
                </a:lnTo>
                <a:lnTo>
                  <a:pt x="6983" y="182537"/>
                </a:lnTo>
                <a:lnTo>
                  <a:pt x="796" y="220575"/>
                </a:lnTo>
                <a:lnTo>
                  <a:pt x="0" y="240283"/>
                </a:lnTo>
                <a:close/>
              </a:path>
            </a:pathLst>
          </a:custGeom>
          <a:solidFill>
            <a:srgbClr val="4F81BC"/>
          </a:solidFill>
        </p:spPr>
        <p:txBody>
          <a:bodyPr wrap="square" lIns="0" tIns="0" rIns="0" bIns="0" rtlCol="0">
            <a:noAutofit/>
          </a:bodyPr>
          <a:lstStyle/>
          <a:p>
            <a:pPr algn="ctr"/>
            <a:endParaRPr lang="en-US" dirty="0" smtClean="0"/>
          </a:p>
          <a:p>
            <a:pPr algn="ctr"/>
            <a:r>
              <a:rPr lang="en-US" b="1" dirty="0" smtClean="0"/>
              <a:t>Enhance Quality of Life Initiatives</a:t>
            </a:r>
            <a:endParaRPr b="1" dirty="0"/>
          </a:p>
        </p:txBody>
      </p:sp>
      <p:sp>
        <p:nvSpPr>
          <p:cNvPr id="9" name="object 182"/>
          <p:cNvSpPr/>
          <p:nvPr/>
        </p:nvSpPr>
        <p:spPr>
          <a:xfrm>
            <a:off x="4343400" y="1166649"/>
            <a:ext cx="3105807" cy="1190296"/>
          </a:xfrm>
          <a:custGeom>
            <a:avLst/>
            <a:gdLst/>
            <a:ahLst/>
            <a:cxnLst/>
            <a:rect l="l" t="t" r="r" b="b"/>
            <a:pathLst>
              <a:path w="2430780" h="1441703">
                <a:moveTo>
                  <a:pt x="0" y="240283"/>
                </a:moveTo>
                <a:lnTo>
                  <a:pt x="0" y="1201419"/>
                </a:lnTo>
                <a:lnTo>
                  <a:pt x="796" y="1221128"/>
                </a:lnTo>
                <a:lnTo>
                  <a:pt x="6983" y="1259166"/>
                </a:lnTo>
                <a:lnTo>
                  <a:pt x="26820" y="1311848"/>
                </a:lnTo>
                <a:lnTo>
                  <a:pt x="57841" y="1357798"/>
                </a:lnTo>
                <a:lnTo>
                  <a:pt x="98376" y="1395345"/>
                </a:lnTo>
                <a:lnTo>
                  <a:pt x="146755" y="1422822"/>
                </a:lnTo>
                <a:lnTo>
                  <a:pt x="201309" y="1438559"/>
                </a:lnTo>
                <a:lnTo>
                  <a:pt x="240283" y="1441703"/>
                </a:lnTo>
                <a:lnTo>
                  <a:pt x="2190496" y="1441703"/>
                </a:lnTo>
                <a:lnTo>
                  <a:pt x="2229473" y="1438559"/>
                </a:lnTo>
                <a:lnTo>
                  <a:pt x="2284029" y="1422822"/>
                </a:lnTo>
                <a:lnTo>
                  <a:pt x="2332408" y="1395345"/>
                </a:lnTo>
                <a:lnTo>
                  <a:pt x="2372942" y="1357798"/>
                </a:lnTo>
                <a:lnTo>
                  <a:pt x="2403961" y="1311848"/>
                </a:lnTo>
                <a:lnTo>
                  <a:pt x="2423797" y="1259166"/>
                </a:lnTo>
                <a:lnTo>
                  <a:pt x="2429983" y="1221128"/>
                </a:lnTo>
                <a:lnTo>
                  <a:pt x="2430780" y="1201419"/>
                </a:lnTo>
                <a:lnTo>
                  <a:pt x="2430780" y="240283"/>
                </a:lnTo>
                <a:lnTo>
                  <a:pt x="2427635" y="201306"/>
                </a:lnTo>
                <a:lnTo>
                  <a:pt x="2411898" y="146750"/>
                </a:lnTo>
                <a:lnTo>
                  <a:pt x="2384421" y="98371"/>
                </a:lnTo>
                <a:lnTo>
                  <a:pt x="2346874" y="57837"/>
                </a:lnTo>
                <a:lnTo>
                  <a:pt x="2300924" y="26818"/>
                </a:lnTo>
                <a:lnTo>
                  <a:pt x="2248242" y="6982"/>
                </a:lnTo>
                <a:lnTo>
                  <a:pt x="2210204" y="796"/>
                </a:lnTo>
                <a:lnTo>
                  <a:pt x="2190496" y="0"/>
                </a:lnTo>
                <a:lnTo>
                  <a:pt x="240283" y="0"/>
                </a:lnTo>
                <a:lnTo>
                  <a:pt x="201309" y="3144"/>
                </a:lnTo>
                <a:lnTo>
                  <a:pt x="146755" y="18881"/>
                </a:lnTo>
                <a:lnTo>
                  <a:pt x="98376" y="46358"/>
                </a:lnTo>
                <a:lnTo>
                  <a:pt x="57841" y="83905"/>
                </a:lnTo>
                <a:lnTo>
                  <a:pt x="26820" y="129855"/>
                </a:lnTo>
                <a:lnTo>
                  <a:pt x="6983" y="182537"/>
                </a:lnTo>
                <a:lnTo>
                  <a:pt x="796" y="220575"/>
                </a:lnTo>
                <a:lnTo>
                  <a:pt x="0" y="240283"/>
                </a:lnTo>
                <a:close/>
              </a:path>
            </a:pathLst>
          </a:custGeom>
          <a:solidFill>
            <a:srgbClr val="4F81BC"/>
          </a:solidFill>
        </p:spPr>
        <p:txBody>
          <a:bodyPr wrap="square" lIns="0" tIns="0" rIns="0" bIns="0" rtlCol="0">
            <a:noAutofit/>
          </a:bodyPr>
          <a:lstStyle/>
          <a:p>
            <a:pPr algn="ctr"/>
            <a:endParaRPr lang="en-US" b="1" dirty="0" smtClean="0"/>
          </a:p>
          <a:p>
            <a:pPr algn="ctr"/>
            <a:r>
              <a:rPr lang="en-US" b="1" dirty="0" smtClean="0"/>
              <a:t>Contain &amp; Slow Down Conversion of Single Family Homes</a:t>
            </a:r>
            <a:endParaRPr b="1" dirty="0"/>
          </a:p>
        </p:txBody>
      </p:sp>
      <p:sp>
        <p:nvSpPr>
          <p:cNvPr id="10" name="object 182"/>
          <p:cNvSpPr/>
          <p:nvPr/>
        </p:nvSpPr>
        <p:spPr>
          <a:xfrm>
            <a:off x="8001000" y="1166648"/>
            <a:ext cx="3137338" cy="1190297"/>
          </a:xfrm>
          <a:custGeom>
            <a:avLst/>
            <a:gdLst/>
            <a:ahLst/>
            <a:cxnLst/>
            <a:rect l="l" t="t" r="r" b="b"/>
            <a:pathLst>
              <a:path w="2430780" h="1441703">
                <a:moveTo>
                  <a:pt x="0" y="240283"/>
                </a:moveTo>
                <a:lnTo>
                  <a:pt x="0" y="1201419"/>
                </a:lnTo>
                <a:lnTo>
                  <a:pt x="796" y="1221128"/>
                </a:lnTo>
                <a:lnTo>
                  <a:pt x="6983" y="1259166"/>
                </a:lnTo>
                <a:lnTo>
                  <a:pt x="26820" y="1311848"/>
                </a:lnTo>
                <a:lnTo>
                  <a:pt x="57841" y="1357798"/>
                </a:lnTo>
                <a:lnTo>
                  <a:pt x="98376" y="1395345"/>
                </a:lnTo>
                <a:lnTo>
                  <a:pt x="146755" y="1422822"/>
                </a:lnTo>
                <a:lnTo>
                  <a:pt x="201309" y="1438559"/>
                </a:lnTo>
                <a:lnTo>
                  <a:pt x="240283" y="1441703"/>
                </a:lnTo>
                <a:lnTo>
                  <a:pt x="2190496" y="1441703"/>
                </a:lnTo>
                <a:lnTo>
                  <a:pt x="2229473" y="1438559"/>
                </a:lnTo>
                <a:lnTo>
                  <a:pt x="2284029" y="1422822"/>
                </a:lnTo>
                <a:lnTo>
                  <a:pt x="2332408" y="1395345"/>
                </a:lnTo>
                <a:lnTo>
                  <a:pt x="2372942" y="1357798"/>
                </a:lnTo>
                <a:lnTo>
                  <a:pt x="2403961" y="1311848"/>
                </a:lnTo>
                <a:lnTo>
                  <a:pt x="2423797" y="1259166"/>
                </a:lnTo>
                <a:lnTo>
                  <a:pt x="2429983" y="1221128"/>
                </a:lnTo>
                <a:lnTo>
                  <a:pt x="2430780" y="1201419"/>
                </a:lnTo>
                <a:lnTo>
                  <a:pt x="2430780" y="240283"/>
                </a:lnTo>
                <a:lnTo>
                  <a:pt x="2427635" y="201306"/>
                </a:lnTo>
                <a:lnTo>
                  <a:pt x="2411898" y="146750"/>
                </a:lnTo>
                <a:lnTo>
                  <a:pt x="2384421" y="98371"/>
                </a:lnTo>
                <a:lnTo>
                  <a:pt x="2346874" y="57837"/>
                </a:lnTo>
                <a:lnTo>
                  <a:pt x="2300924" y="26818"/>
                </a:lnTo>
                <a:lnTo>
                  <a:pt x="2248242" y="6982"/>
                </a:lnTo>
                <a:lnTo>
                  <a:pt x="2210204" y="796"/>
                </a:lnTo>
                <a:lnTo>
                  <a:pt x="2190496" y="0"/>
                </a:lnTo>
                <a:lnTo>
                  <a:pt x="240283" y="0"/>
                </a:lnTo>
                <a:lnTo>
                  <a:pt x="201309" y="3144"/>
                </a:lnTo>
                <a:lnTo>
                  <a:pt x="146755" y="18881"/>
                </a:lnTo>
                <a:lnTo>
                  <a:pt x="98376" y="46358"/>
                </a:lnTo>
                <a:lnTo>
                  <a:pt x="57841" y="83905"/>
                </a:lnTo>
                <a:lnTo>
                  <a:pt x="26820" y="129855"/>
                </a:lnTo>
                <a:lnTo>
                  <a:pt x="6983" y="182537"/>
                </a:lnTo>
                <a:lnTo>
                  <a:pt x="796" y="220575"/>
                </a:lnTo>
                <a:lnTo>
                  <a:pt x="0" y="240283"/>
                </a:lnTo>
                <a:close/>
              </a:path>
            </a:pathLst>
          </a:custGeom>
          <a:solidFill>
            <a:srgbClr val="4F81BC"/>
          </a:solidFill>
        </p:spPr>
        <p:txBody>
          <a:bodyPr wrap="square" lIns="0" tIns="0" rIns="0" bIns="0" rtlCol="0">
            <a:noAutofit/>
          </a:bodyPr>
          <a:lstStyle/>
          <a:p>
            <a:pPr algn="ctr"/>
            <a:r>
              <a:rPr lang="en-US" b="1" dirty="0" smtClean="0"/>
              <a:t>Convert Selected Student Housing to Non Student Residential while Maintaining Affordability</a:t>
            </a:r>
            <a:endParaRPr b="1" dirty="0"/>
          </a:p>
        </p:txBody>
      </p:sp>
      <p:sp>
        <p:nvSpPr>
          <p:cNvPr id="11" name="TextBox 10"/>
          <p:cNvSpPr txBox="1"/>
          <p:nvPr/>
        </p:nvSpPr>
        <p:spPr>
          <a:xfrm>
            <a:off x="827690" y="2467303"/>
            <a:ext cx="3160985" cy="4364456"/>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Clarify, simplify and communicate the City’s existing quality of life tools, building on successful efforts</a:t>
            </a:r>
          </a:p>
          <a:p>
            <a:pPr marL="285750" indent="-285750">
              <a:buFont typeface="Wingdings" panose="05000000000000000000" pitchFamily="2" charset="2"/>
              <a:buChar char="§"/>
            </a:pPr>
            <a:r>
              <a:rPr lang="en-US" dirty="0" smtClean="0"/>
              <a:t>Review of “fair warning” policies</a:t>
            </a:r>
          </a:p>
          <a:p>
            <a:pPr marL="285750" indent="-285750">
              <a:buFont typeface="Wingdings" panose="05000000000000000000" pitchFamily="2" charset="2"/>
              <a:buChar char="§"/>
            </a:pPr>
            <a:r>
              <a:rPr lang="en-US" dirty="0" smtClean="0"/>
              <a:t>Build on current renter education program</a:t>
            </a:r>
          </a:p>
          <a:p>
            <a:pPr marL="285750" indent="-285750">
              <a:buFont typeface="Wingdings" panose="05000000000000000000" pitchFamily="2" charset="2"/>
              <a:buChar char="§"/>
            </a:pPr>
            <a:r>
              <a:rPr lang="en-US" dirty="0" smtClean="0"/>
              <a:t>Implement strategies to management demand for parking in core  neighborhoods</a:t>
            </a:r>
          </a:p>
          <a:p>
            <a:pPr marL="285750" indent="-285750">
              <a:buFont typeface="Wingdings" panose="05000000000000000000" pitchFamily="2" charset="2"/>
              <a:buChar char="§"/>
            </a:pPr>
            <a:r>
              <a:rPr lang="en-US" dirty="0" smtClean="0"/>
              <a:t>Provide additional police presence after bars close</a:t>
            </a:r>
            <a:endParaRPr lang="en-US" dirty="0"/>
          </a:p>
        </p:txBody>
      </p:sp>
      <p:sp>
        <p:nvSpPr>
          <p:cNvPr id="12" name="TextBox 11"/>
          <p:cNvSpPr txBox="1"/>
          <p:nvPr/>
        </p:nvSpPr>
        <p:spPr>
          <a:xfrm>
            <a:off x="4225158" y="2356945"/>
            <a:ext cx="3318642" cy="4801314"/>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Create more student housing on or near campuses</a:t>
            </a:r>
          </a:p>
          <a:p>
            <a:pPr marL="285750" indent="-285750">
              <a:buFont typeface="Wingdings" panose="05000000000000000000" pitchFamily="2" charset="2"/>
              <a:buChar char="§"/>
            </a:pPr>
            <a:r>
              <a:rPr lang="en-US" dirty="0" smtClean="0"/>
              <a:t>Encourage higher density development/redevelopment in appropriate areas</a:t>
            </a:r>
          </a:p>
          <a:p>
            <a:pPr marL="285750" indent="-285750">
              <a:buFont typeface="Wingdings" panose="05000000000000000000" pitchFamily="2" charset="2"/>
              <a:buChar char="§"/>
            </a:pPr>
            <a:r>
              <a:rPr lang="en-US" dirty="0" smtClean="0"/>
              <a:t>Institute an employer assisted housing program</a:t>
            </a:r>
          </a:p>
          <a:p>
            <a:pPr marL="285750" indent="-285750">
              <a:buFont typeface="Wingdings" panose="05000000000000000000" pitchFamily="2" charset="2"/>
              <a:buChar char="§"/>
            </a:pPr>
            <a:r>
              <a:rPr lang="en-US" dirty="0" smtClean="0"/>
              <a:t>Create a property acquisition fund to acquire single family homes in or near the study Wards to maintain owner occupancy</a:t>
            </a:r>
          </a:p>
          <a:p>
            <a:pPr marL="285750" indent="-285750">
              <a:buFont typeface="Wingdings" panose="05000000000000000000" pitchFamily="2" charset="2"/>
              <a:buChar char="§"/>
            </a:pPr>
            <a:r>
              <a:rPr lang="en-US" dirty="0" smtClean="0"/>
              <a:t>Enable modest infill development/redevelopment in keeping with zoning </a:t>
            </a:r>
            <a:r>
              <a:rPr lang="en-US" dirty="0" err="1" smtClean="0"/>
              <a:t>regs</a:t>
            </a:r>
            <a:endParaRPr lang="en-US" dirty="0" smtClean="0"/>
          </a:p>
          <a:p>
            <a:pPr marL="285750" indent="-285750">
              <a:buFont typeface="Wingdings" panose="05000000000000000000" pitchFamily="2" charset="2"/>
              <a:buChar char="§"/>
            </a:pPr>
            <a:r>
              <a:rPr lang="en-US" dirty="0" smtClean="0"/>
              <a:t>Enhance livability standards</a:t>
            </a:r>
          </a:p>
          <a:p>
            <a:pPr marL="285750" indent="-285750">
              <a:buFont typeface="Wingdings" panose="05000000000000000000" pitchFamily="2" charset="2"/>
              <a:buChar char="§"/>
            </a:pPr>
            <a:endParaRPr lang="en-US" dirty="0"/>
          </a:p>
        </p:txBody>
      </p:sp>
      <p:sp>
        <p:nvSpPr>
          <p:cNvPr id="13" name="TextBox 12"/>
          <p:cNvSpPr txBox="1"/>
          <p:nvPr/>
        </p:nvSpPr>
        <p:spPr>
          <a:xfrm>
            <a:off x="8001000" y="2356944"/>
            <a:ext cx="3594538"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Create a fund to acquire what have been primarily student rental properties</a:t>
            </a:r>
          </a:p>
          <a:p>
            <a:pPr marL="285750" indent="-285750">
              <a:buFont typeface="Wingdings" panose="05000000000000000000" pitchFamily="2" charset="2"/>
              <a:buChar char="§"/>
            </a:pPr>
            <a:r>
              <a:rPr lang="en-US" dirty="0" smtClean="0"/>
              <a:t>Institute an employer assisted housing program</a:t>
            </a:r>
          </a:p>
          <a:p>
            <a:pPr marL="285750" indent="-285750">
              <a:buFont typeface="Wingdings" panose="05000000000000000000" pitchFamily="2" charset="2"/>
              <a:buChar char="§"/>
            </a:pPr>
            <a:r>
              <a:rPr lang="en-US" dirty="0" smtClean="0"/>
              <a:t>Create a targeted rehab loan program</a:t>
            </a:r>
          </a:p>
          <a:p>
            <a:pPr marL="285750" indent="-285750">
              <a:buFont typeface="Wingdings" panose="05000000000000000000" pitchFamily="2" charset="2"/>
              <a:buChar char="§"/>
            </a:pPr>
            <a:r>
              <a:rPr lang="en-US" dirty="0" smtClean="0"/>
              <a:t>Clarify ‘Housing Unit Replacement’ Ordinance when reducing number of housing units</a:t>
            </a:r>
          </a:p>
          <a:p>
            <a:pPr marL="285750" indent="-285750">
              <a:buFont typeface="Wingdings" panose="05000000000000000000" pitchFamily="2" charset="2"/>
              <a:buChar char="§"/>
            </a:pPr>
            <a:r>
              <a:rPr lang="en-US" dirty="0" smtClean="0"/>
              <a:t>Target program funds for rehab of owner occupied historic properties that may otherwise be unable to comply with historic standards</a:t>
            </a:r>
            <a:endParaRPr lang="en-US" dirty="0"/>
          </a:p>
        </p:txBody>
      </p:sp>
    </p:spTree>
    <p:extLst>
      <p:ext uri="{BB962C8B-B14F-4D97-AF65-F5344CB8AC3E}">
        <p14:creationId xmlns:p14="http://schemas.microsoft.com/office/powerpoint/2010/main" val="192703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035" y="3105807"/>
            <a:ext cx="6613634" cy="769441"/>
          </a:xfrm>
          <a:prstGeom prst="rect">
            <a:avLst/>
          </a:prstGeom>
          <a:noFill/>
        </p:spPr>
        <p:txBody>
          <a:bodyPr wrap="square" rtlCol="0">
            <a:spAutoFit/>
          </a:bodyPr>
          <a:lstStyle/>
          <a:p>
            <a:r>
              <a:rPr lang="en-US" sz="4400" dirty="0" smtClean="0"/>
              <a:t>COMMUNITY FEEDBACK </a:t>
            </a:r>
            <a:endParaRPr lang="en-US"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Tree>
    <p:extLst>
      <p:ext uri="{BB962C8B-B14F-4D97-AF65-F5344CB8AC3E}">
        <p14:creationId xmlns:p14="http://schemas.microsoft.com/office/powerpoint/2010/main" val="356208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47" name="object 47"/>
          <p:cNvSpPr/>
          <p:nvPr/>
        </p:nvSpPr>
        <p:spPr>
          <a:xfrm>
            <a:off x="97637" y="-78827"/>
            <a:ext cx="95299"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latin typeface="Calibri"/>
            </a:endParaRPr>
          </a:p>
        </p:txBody>
      </p:sp>
      <p:sp>
        <p:nvSpPr>
          <p:cNvPr id="48" name="object 48"/>
          <p:cNvSpPr/>
          <p:nvPr/>
        </p:nvSpPr>
        <p:spPr>
          <a:xfrm>
            <a:off x="2741676" y="2226564"/>
            <a:ext cx="842772" cy="268224"/>
          </a:xfrm>
          <a:custGeom>
            <a:avLst/>
            <a:gdLst/>
            <a:ahLst/>
            <a:cxnLst/>
            <a:rect l="l" t="t" r="r" b="b"/>
            <a:pathLst>
              <a:path w="842772" h="268224">
                <a:moveTo>
                  <a:pt x="0" y="268224"/>
                </a:moveTo>
                <a:lnTo>
                  <a:pt x="842772" y="268224"/>
                </a:lnTo>
                <a:lnTo>
                  <a:pt x="842772" y="0"/>
                </a:lnTo>
                <a:lnTo>
                  <a:pt x="0" y="0"/>
                </a:lnTo>
                <a:lnTo>
                  <a:pt x="0" y="268224"/>
                </a:lnTo>
                <a:close/>
              </a:path>
            </a:pathLst>
          </a:custGeom>
          <a:solidFill>
            <a:srgbClr val="E36C09"/>
          </a:solidFill>
        </p:spPr>
        <p:txBody>
          <a:bodyPr wrap="square" lIns="0" tIns="0" rIns="0" bIns="0" rtlCol="0">
            <a:noAutofit/>
          </a:bodyPr>
          <a:lstStyle/>
          <a:p>
            <a:pPr defTabSz="914400"/>
            <a:endParaRPr>
              <a:solidFill>
                <a:prstClr val="black"/>
              </a:solidFill>
              <a:latin typeface="Calibri"/>
            </a:endParaRPr>
          </a:p>
        </p:txBody>
      </p:sp>
      <p:sp>
        <p:nvSpPr>
          <p:cNvPr id="49" name="object 49"/>
          <p:cNvSpPr/>
          <p:nvPr/>
        </p:nvSpPr>
        <p:spPr>
          <a:xfrm>
            <a:off x="2741676" y="2982467"/>
            <a:ext cx="2331720" cy="266700"/>
          </a:xfrm>
          <a:custGeom>
            <a:avLst/>
            <a:gdLst/>
            <a:ahLst/>
            <a:cxnLst/>
            <a:rect l="l" t="t" r="r" b="b"/>
            <a:pathLst>
              <a:path w="2331720" h="266700">
                <a:moveTo>
                  <a:pt x="0" y="266700"/>
                </a:moveTo>
                <a:lnTo>
                  <a:pt x="2331720" y="266700"/>
                </a:lnTo>
                <a:lnTo>
                  <a:pt x="2331720" y="0"/>
                </a:lnTo>
                <a:lnTo>
                  <a:pt x="0" y="0"/>
                </a:lnTo>
                <a:lnTo>
                  <a:pt x="0" y="266700"/>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50" name="object 50"/>
          <p:cNvSpPr/>
          <p:nvPr/>
        </p:nvSpPr>
        <p:spPr>
          <a:xfrm>
            <a:off x="2741676" y="3736848"/>
            <a:ext cx="347472" cy="268224"/>
          </a:xfrm>
          <a:custGeom>
            <a:avLst/>
            <a:gdLst/>
            <a:ahLst/>
            <a:cxnLst/>
            <a:rect l="l" t="t" r="r" b="b"/>
            <a:pathLst>
              <a:path w="347472" h="268224">
                <a:moveTo>
                  <a:pt x="0" y="268224"/>
                </a:moveTo>
                <a:lnTo>
                  <a:pt x="347472" y="268224"/>
                </a:lnTo>
                <a:lnTo>
                  <a:pt x="347472" y="0"/>
                </a:lnTo>
                <a:lnTo>
                  <a:pt x="0" y="0"/>
                </a:lnTo>
                <a:lnTo>
                  <a:pt x="0" y="268224"/>
                </a:lnTo>
                <a:close/>
              </a:path>
            </a:pathLst>
          </a:custGeom>
          <a:solidFill>
            <a:srgbClr val="E6B8B8"/>
          </a:solidFill>
        </p:spPr>
        <p:txBody>
          <a:bodyPr wrap="square" lIns="0" tIns="0" rIns="0" bIns="0" rtlCol="0">
            <a:noAutofit/>
          </a:bodyPr>
          <a:lstStyle/>
          <a:p>
            <a:pPr defTabSz="914400"/>
            <a:endParaRPr>
              <a:solidFill>
                <a:prstClr val="black"/>
              </a:solidFill>
              <a:latin typeface="Calibri"/>
            </a:endParaRPr>
          </a:p>
        </p:txBody>
      </p:sp>
      <p:sp>
        <p:nvSpPr>
          <p:cNvPr id="51" name="object 51"/>
          <p:cNvSpPr/>
          <p:nvPr/>
        </p:nvSpPr>
        <p:spPr>
          <a:xfrm>
            <a:off x="2741676" y="4491228"/>
            <a:ext cx="1339596" cy="268224"/>
          </a:xfrm>
          <a:custGeom>
            <a:avLst/>
            <a:gdLst/>
            <a:ahLst/>
            <a:cxnLst/>
            <a:rect l="l" t="t" r="r" b="b"/>
            <a:pathLst>
              <a:path w="1339596" h="268224">
                <a:moveTo>
                  <a:pt x="0" y="268224"/>
                </a:moveTo>
                <a:lnTo>
                  <a:pt x="1339596" y="268224"/>
                </a:lnTo>
                <a:lnTo>
                  <a:pt x="1339596" y="0"/>
                </a:lnTo>
                <a:lnTo>
                  <a:pt x="0" y="0"/>
                </a:lnTo>
                <a:lnTo>
                  <a:pt x="0" y="268224"/>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52" name="object 52"/>
          <p:cNvSpPr/>
          <p:nvPr/>
        </p:nvSpPr>
        <p:spPr>
          <a:xfrm>
            <a:off x="2741676" y="5247132"/>
            <a:ext cx="694944" cy="266700"/>
          </a:xfrm>
          <a:custGeom>
            <a:avLst/>
            <a:gdLst/>
            <a:ahLst/>
            <a:cxnLst/>
            <a:rect l="l" t="t" r="r" b="b"/>
            <a:pathLst>
              <a:path w="694944" h="266700">
                <a:moveTo>
                  <a:pt x="0" y="266700"/>
                </a:moveTo>
                <a:lnTo>
                  <a:pt x="694944" y="266700"/>
                </a:lnTo>
                <a:lnTo>
                  <a:pt x="694944" y="0"/>
                </a:lnTo>
                <a:lnTo>
                  <a:pt x="0" y="0"/>
                </a:lnTo>
                <a:lnTo>
                  <a:pt x="0" y="266700"/>
                </a:lnTo>
                <a:close/>
              </a:path>
            </a:pathLst>
          </a:custGeom>
          <a:solidFill>
            <a:srgbClr val="4F81BC"/>
          </a:solidFill>
        </p:spPr>
        <p:txBody>
          <a:bodyPr wrap="square" lIns="0" tIns="0" rIns="0" bIns="0" rtlCol="0">
            <a:noAutofit/>
          </a:bodyPr>
          <a:lstStyle/>
          <a:p>
            <a:pPr defTabSz="914400"/>
            <a:endParaRPr>
              <a:solidFill>
                <a:prstClr val="black"/>
              </a:solidFill>
              <a:latin typeface="Calibri"/>
            </a:endParaRPr>
          </a:p>
        </p:txBody>
      </p:sp>
      <p:sp>
        <p:nvSpPr>
          <p:cNvPr id="53" name="object 53"/>
          <p:cNvSpPr/>
          <p:nvPr/>
        </p:nvSpPr>
        <p:spPr>
          <a:xfrm>
            <a:off x="2741676" y="1982724"/>
            <a:ext cx="0" cy="3774948"/>
          </a:xfrm>
          <a:custGeom>
            <a:avLst/>
            <a:gdLst/>
            <a:ahLst/>
            <a:cxnLst/>
            <a:rect l="l" t="t" r="r" b="b"/>
            <a:pathLst>
              <a:path h="3774948">
                <a:moveTo>
                  <a:pt x="0" y="0"/>
                </a:moveTo>
                <a:lnTo>
                  <a:pt x="0" y="3774948"/>
                </a:lnTo>
              </a:path>
            </a:pathLst>
          </a:custGeom>
          <a:ln w="9144">
            <a:solidFill>
              <a:srgbClr val="D9D9D9"/>
            </a:solidFill>
          </a:ln>
        </p:spPr>
        <p:txBody>
          <a:bodyPr wrap="square" lIns="0" tIns="0" rIns="0" bIns="0" rtlCol="0">
            <a:noAutofit/>
          </a:bodyPr>
          <a:lstStyle/>
          <a:p>
            <a:pPr defTabSz="914400"/>
            <a:endParaRPr>
              <a:solidFill>
                <a:prstClr val="black"/>
              </a:solidFill>
              <a:latin typeface="Calibri"/>
            </a:endParaRPr>
          </a:p>
        </p:txBody>
      </p:sp>
      <p:sp>
        <p:nvSpPr>
          <p:cNvPr id="54" name="object 54"/>
          <p:cNvSpPr/>
          <p:nvPr/>
        </p:nvSpPr>
        <p:spPr>
          <a:xfrm>
            <a:off x="2453640"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E36C09"/>
          </a:solidFill>
        </p:spPr>
        <p:txBody>
          <a:bodyPr wrap="square" lIns="0" tIns="0" rIns="0" bIns="0" rtlCol="0">
            <a:noAutofit/>
          </a:bodyPr>
          <a:lstStyle/>
          <a:p>
            <a:pPr defTabSz="914400"/>
            <a:endParaRPr>
              <a:solidFill>
                <a:prstClr val="black"/>
              </a:solidFill>
              <a:latin typeface="Calibri"/>
            </a:endParaRPr>
          </a:p>
        </p:txBody>
      </p:sp>
      <p:sp>
        <p:nvSpPr>
          <p:cNvPr id="55" name="object 55"/>
          <p:cNvSpPr/>
          <p:nvPr/>
        </p:nvSpPr>
        <p:spPr>
          <a:xfrm>
            <a:off x="2932176"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56" name="object 56"/>
          <p:cNvSpPr/>
          <p:nvPr/>
        </p:nvSpPr>
        <p:spPr>
          <a:xfrm>
            <a:off x="3579876"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E6B8B8"/>
          </a:solidFill>
        </p:spPr>
        <p:txBody>
          <a:bodyPr wrap="square" lIns="0" tIns="0" rIns="0" bIns="0" rtlCol="0">
            <a:noAutofit/>
          </a:bodyPr>
          <a:lstStyle/>
          <a:p>
            <a:pPr defTabSz="914400"/>
            <a:endParaRPr>
              <a:solidFill>
                <a:prstClr val="black"/>
              </a:solidFill>
              <a:latin typeface="Calibri"/>
            </a:endParaRPr>
          </a:p>
        </p:txBody>
      </p:sp>
      <p:sp>
        <p:nvSpPr>
          <p:cNvPr id="57" name="object 57"/>
          <p:cNvSpPr/>
          <p:nvPr/>
        </p:nvSpPr>
        <p:spPr>
          <a:xfrm>
            <a:off x="4471416"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58" name="object 58"/>
          <p:cNvSpPr/>
          <p:nvPr/>
        </p:nvSpPr>
        <p:spPr>
          <a:xfrm>
            <a:off x="5026152"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4F81BC"/>
          </a:solidFill>
        </p:spPr>
        <p:txBody>
          <a:bodyPr wrap="square" lIns="0" tIns="0" rIns="0" bIns="0" rtlCol="0">
            <a:noAutofit/>
          </a:bodyPr>
          <a:lstStyle/>
          <a:p>
            <a:pPr defTabSz="914400"/>
            <a:endParaRPr>
              <a:solidFill>
                <a:prstClr val="black"/>
              </a:solidFill>
              <a:latin typeface="Calibri"/>
            </a:endParaRPr>
          </a:p>
        </p:txBody>
      </p:sp>
      <p:sp>
        <p:nvSpPr>
          <p:cNvPr id="59" name="object 59"/>
          <p:cNvSpPr/>
          <p:nvPr/>
        </p:nvSpPr>
        <p:spPr>
          <a:xfrm>
            <a:off x="1877568" y="1554480"/>
            <a:ext cx="4093464" cy="4663440"/>
          </a:xfrm>
          <a:custGeom>
            <a:avLst/>
            <a:gdLst/>
            <a:ahLst/>
            <a:cxnLst/>
            <a:rect l="l" t="t" r="r" b="b"/>
            <a:pathLst>
              <a:path w="4093464" h="4663440">
                <a:moveTo>
                  <a:pt x="0" y="4663440"/>
                </a:moveTo>
                <a:lnTo>
                  <a:pt x="4093464" y="4663440"/>
                </a:lnTo>
                <a:lnTo>
                  <a:pt x="4093464" y="0"/>
                </a:lnTo>
                <a:lnTo>
                  <a:pt x="0" y="0"/>
                </a:lnTo>
                <a:lnTo>
                  <a:pt x="0" y="4663440"/>
                </a:lnTo>
                <a:close/>
              </a:path>
            </a:pathLst>
          </a:custGeom>
          <a:ln w="9144">
            <a:solidFill>
              <a:srgbClr val="4F81BC"/>
            </a:solidFill>
          </a:ln>
        </p:spPr>
        <p:txBody>
          <a:bodyPr wrap="square" lIns="0" tIns="0" rIns="0" bIns="0" rtlCol="0">
            <a:noAutofit/>
          </a:bodyPr>
          <a:lstStyle/>
          <a:p>
            <a:pPr defTabSz="914400"/>
            <a:endParaRPr>
              <a:solidFill>
                <a:prstClr val="black"/>
              </a:solidFill>
              <a:latin typeface="Calibri"/>
            </a:endParaRPr>
          </a:p>
        </p:txBody>
      </p:sp>
      <p:sp>
        <p:nvSpPr>
          <p:cNvPr id="60" name="object 60"/>
          <p:cNvSpPr/>
          <p:nvPr/>
        </p:nvSpPr>
        <p:spPr>
          <a:xfrm>
            <a:off x="1829714" y="476072"/>
            <a:ext cx="4245356" cy="427024"/>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latin typeface="Calibri"/>
            </a:endParaRPr>
          </a:p>
        </p:txBody>
      </p:sp>
      <p:sp>
        <p:nvSpPr>
          <p:cNvPr id="61" name="object 61"/>
          <p:cNvSpPr/>
          <p:nvPr/>
        </p:nvSpPr>
        <p:spPr>
          <a:xfrm>
            <a:off x="7223761" y="2243328"/>
            <a:ext cx="550163" cy="236220"/>
          </a:xfrm>
          <a:custGeom>
            <a:avLst/>
            <a:gdLst/>
            <a:ahLst/>
            <a:cxnLst/>
            <a:rect l="l" t="t" r="r" b="b"/>
            <a:pathLst>
              <a:path w="550163" h="236220">
                <a:moveTo>
                  <a:pt x="0" y="236220"/>
                </a:moveTo>
                <a:lnTo>
                  <a:pt x="550163" y="236220"/>
                </a:lnTo>
                <a:lnTo>
                  <a:pt x="550163" y="0"/>
                </a:lnTo>
                <a:lnTo>
                  <a:pt x="0" y="0"/>
                </a:lnTo>
                <a:lnTo>
                  <a:pt x="0" y="236220"/>
                </a:lnTo>
                <a:close/>
              </a:path>
            </a:pathLst>
          </a:custGeom>
          <a:solidFill>
            <a:srgbClr val="FF6600"/>
          </a:solidFill>
        </p:spPr>
        <p:txBody>
          <a:bodyPr wrap="square" lIns="0" tIns="0" rIns="0" bIns="0" rtlCol="0">
            <a:noAutofit/>
          </a:bodyPr>
          <a:lstStyle/>
          <a:p>
            <a:pPr defTabSz="914400"/>
            <a:endParaRPr>
              <a:solidFill>
                <a:prstClr val="black"/>
              </a:solidFill>
              <a:latin typeface="Calibri"/>
            </a:endParaRPr>
          </a:p>
        </p:txBody>
      </p:sp>
      <p:sp>
        <p:nvSpPr>
          <p:cNvPr id="62" name="object 62"/>
          <p:cNvSpPr/>
          <p:nvPr/>
        </p:nvSpPr>
        <p:spPr>
          <a:xfrm>
            <a:off x="7223760" y="2997707"/>
            <a:ext cx="2506980" cy="236220"/>
          </a:xfrm>
          <a:custGeom>
            <a:avLst/>
            <a:gdLst/>
            <a:ahLst/>
            <a:cxnLst/>
            <a:rect l="l" t="t" r="r" b="b"/>
            <a:pathLst>
              <a:path w="2506980" h="236220">
                <a:moveTo>
                  <a:pt x="0" y="236220"/>
                </a:moveTo>
                <a:lnTo>
                  <a:pt x="2506980" y="236220"/>
                </a:lnTo>
                <a:lnTo>
                  <a:pt x="2506980" y="0"/>
                </a:lnTo>
                <a:lnTo>
                  <a:pt x="0" y="0"/>
                </a:lnTo>
                <a:lnTo>
                  <a:pt x="0" y="236220"/>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63" name="object 63"/>
          <p:cNvSpPr/>
          <p:nvPr/>
        </p:nvSpPr>
        <p:spPr>
          <a:xfrm>
            <a:off x="7223760" y="3752088"/>
            <a:ext cx="249936" cy="237744"/>
          </a:xfrm>
          <a:custGeom>
            <a:avLst/>
            <a:gdLst/>
            <a:ahLst/>
            <a:cxnLst/>
            <a:rect l="l" t="t" r="r" b="b"/>
            <a:pathLst>
              <a:path w="249936" h="237743">
                <a:moveTo>
                  <a:pt x="0" y="237744"/>
                </a:moveTo>
                <a:lnTo>
                  <a:pt x="249936" y="237744"/>
                </a:lnTo>
                <a:lnTo>
                  <a:pt x="249936" y="0"/>
                </a:lnTo>
                <a:lnTo>
                  <a:pt x="0" y="0"/>
                </a:lnTo>
                <a:lnTo>
                  <a:pt x="0" y="237744"/>
                </a:lnTo>
                <a:close/>
              </a:path>
            </a:pathLst>
          </a:custGeom>
          <a:solidFill>
            <a:srgbClr val="F9C090"/>
          </a:solidFill>
        </p:spPr>
        <p:txBody>
          <a:bodyPr wrap="square" lIns="0" tIns="0" rIns="0" bIns="0" rtlCol="0">
            <a:noAutofit/>
          </a:bodyPr>
          <a:lstStyle/>
          <a:p>
            <a:pPr defTabSz="914400"/>
            <a:endParaRPr>
              <a:solidFill>
                <a:prstClr val="black"/>
              </a:solidFill>
              <a:latin typeface="Calibri"/>
            </a:endParaRPr>
          </a:p>
        </p:txBody>
      </p:sp>
      <p:sp>
        <p:nvSpPr>
          <p:cNvPr id="64" name="object 64"/>
          <p:cNvSpPr/>
          <p:nvPr/>
        </p:nvSpPr>
        <p:spPr>
          <a:xfrm>
            <a:off x="7223760" y="4507993"/>
            <a:ext cx="1053084" cy="236219"/>
          </a:xfrm>
          <a:custGeom>
            <a:avLst/>
            <a:gdLst/>
            <a:ahLst/>
            <a:cxnLst/>
            <a:rect l="l" t="t" r="r" b="b"/>
            <a:pathLst>
              <a:path w="1053084" h="236220">
                <a:moveTo>
                  <a:pt x="0" y="236219"/>
                </a:moveTo>
                <a:lnTo>
                  <a:pt x="1053084" y="236219"/>
                </a:lnTo>
                <a:lnTo>
                  <a:pt x="1053084" y="0"/>
                </a:lnTo>
                <a:lnTo>
                  <a:pt x="0" y="0"/>
                </a:lnTo>
                <a:lnTo>
                  <a:pt x="0" y="236219"/>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65" name="object 65"/>
          <p:cNvSpPr/>
          <p:nvPr/>
        </p:nvSpPr>
        <p:spPr>
          <a:xfrm>
            <a:off x="7223760" y="5262372"/>
            <a:ext cx="650748" cy="236220"/>
          </a:xfrm>
          <a:custGeom>
            <a:avLst/>
            <a:gdLst/>
            <a:ahLst/>
            <a:cxnLst/>
            <a:rect l="l" t="t" r="r" b="b"/>
            <a:pathLst>
              <a:path w="650748" h="236220">
                <a:moveTo>
                  <a:pt x="0" y="236219"/>
                </a:moveTo>
                <a:lnTo>
                  <a:pt x="650748" y="236219"/>
                </a:lnTo>
                <a:lnTo>
                  <a:pt x="650748" y="0"/>
                </a:lnTo>
                <a:lnTo>
                  <a:pt x="0" y="0"/>
                </a:lnTo>
                <a:lnTo>
                  <a:pt x="0" y="236219"/>
                </a:lnTo>
                <a:close/>
              </a:path>
            </a:pathLst>
          </a:custGeom>
          <a:solidFill>
            <a:srgbClr val="375F92"/>
          </a:solidFill>
        </p:spPr>
        <p:txBody>
          <a:bodyPr wrap="square" lIns="0" tIns="0" rIns="0" bIns="0" rtlCol="0">
            <a:noAutofit/>
          </a:bodyPr>
          <a:lstStyle/>
          <a:p>
            <a:pPr defTabSz="914400"/>
            <a:endParaRPr>
              <a:solidFill>
                <a:prstClr val="black"/>
              </a:solidFill>
              <a:latin typeface="Calibri"/>
            </a:endParaRPr>
          </a:p>
        </p:txBody>
      </p:sp>
      <p:sp>
        <p:nvSpPr>
          <p:cNvPr id="66" name="object 66"/>
          <p:cNvSpPr/>
          <p:nvPr/>
        </p:nvSpPr>
        <p:spPr>
          <a:xfrm>
            <a:off x="7223760" y="1982724"/>
            <a:ext cx="0" cy="3774948"/>
          </a:xfrm>
          <a:custGeom>
            <a:avLst/>
            <a:gdLst/>
            <a:ahLst/>
            <a:cxnLst/>
            <a:rect l="l" t="t" r="r" b="b"/>
            <a:pathLst>
              <a:path h="3774948">
                <a:moveTo>
                  <a:pt x="0" y="0"/>
                </a:moveTo>
                <a:lnTo>
                  <a:pt x="0" y="3774948"/>
                </a:lnTo>
              </a:path>
            </a:pathLst>
          </a:custGeom>
          <a:ln w="9144">
            <a:solidFill>
              <a:srgbClr val="D9D9D9"/>
            </a:solidFill>
          </a:ln>
        </p:spPr>
        <p:txBody>
          <a:bodyPr wrap="square" lIns="0" tIns="0" rIns="0" bIns="0" rtlCol="0">
            <a:noAutofit/>
          </a:bodyPr>
          <a:lstStyle/>
          <a:p>
            <a:pPr defTabSz="914400"/>
            <a:endParaRPr>
              <a:solidFill>
                <a:prstClr val="black"/>
              </a:solidFill>
              <a:latin typeface="Calibri"/>
            </a:endParaRPr>
          </a:p>
        </p:txBody>
      </p:sp>
      <p:sp>
        <p:nvSpPr>
          <p:cNvPr id="67" name="object 67"/>
          <p:cNvSpPr/>
          <p:nvPr/>
        </p:nvSpPr>
        <p:spPr>
          <a:xfrm>
            <a:off x="6870192"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F6600"/>
          </a:solidFill>
        </p:spPr>
        <p:txBody>
          <a:bodyPr wrap="square" lIns="0" tIns="0" rIns="0" bIns="0" rtlCol="0">
            <a:noAutofit/>
          </a:bodyPr>
          <a:lstStyle/>
          <a:p>
            <a:pPr defTabSz="914400"/>
            <a:endParaRPr>
              <a:solidFill>
                <a:prstClr val="black"/>
              </a:solidFill>
              <a:latin typeface="Calibri"/>
            </a:endParaRPr>
          </a:p>
        </p:txBody>
      </p:sp>
      <p:sp>
        <p:nvSpPr>
          <p:cNvPr id="68" name="object 68"/>
          <p:cNvSpPr/>
          <p:nvPr/>
        </p:nvSpPr>
        <p:spPr>
          <a:xfrm>
            <a:off x="7391400"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69" name="object 69"/>
          <p:cNvSpPr/>
          <p:nvPr/>
        </p:nvSpPr>
        <p:spPr>
          <a:xfrm>
            <a:off x="8040624"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9C090"/>
          </a:solidFill>
        </p:spPr>
        <p:txBody>
          <a:bodyPr wrap="square" lIns="0" tIns="0" rIns="0" bIns="0" rtlCol="0">
            <a:noAutofit/>
          </a:bodyPr>
          <a:lstStyle/>
          <a:p>
            <a:pPr defTabSz="914400"/>
            <a:endParaRPr>
              <a:solidFill>
                <a:prstClr val="black"/>
              </a:solidFill>
              <a:latin typeface="Calibri"/>
            </a:endParaRPr>
          </a:p>
        </p:txBody>
      </p:sp>
      <p:sp>
        <p:nvSpPr>
          <p:cNvPr id="70" name="object 70"/>
          <p:cNvSpPr/>
          <p:nvPr/>
        </p:nvSpPr>
        <p:spPr>
          <a:xfrm>
            <a:off x="8935211"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71" name="object 71"/>
          <p:cNvSpPr/>
          <p:nvPr/>
        </p:nvSpPr>
        <p:spPr>
          <a:xfrm>
            <a:off x="9491472" y="59817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375F92"/>
          </a:solidFill>
        </p:spPr>
        <p:txBody>
          <a:bodyPr wrap="square" lIns="0" tIns="0" rIns="0" bIns="0" rtlCol="0">
            <a:noAutofit/>
          </a:bodyPr>
          <a:lstStyle/>
          <a:p>
            <a:pPr defTabSz="914400"/>
            <a:endParaRPr>
              <a:solidFill>
                <a:prstClr val="black"/>
              </a:solidFill>
              <a:latin typeface="Calibri"/>
            </a:endParaRPr>
          </a:p>
        </p:txBody>
      </p:sp>
      <p:sp>
        <p:nvSpPr>
          <p:cNvPr id="72" name="object 72"/>
          <p:cNvSpPr/>
          <p:nvPr/>
        </p:nvSpPr>
        <p:spPr>
          <a:xfrm>
            <a:off x="6359653" y="1554480"/>
            <a:ext cx="4011167" cy="4663440"/>
          </a:xfrm>
          <a:custGeom>
            <a:avLst/>
            <a:gdLst/>
            <a:ahLst/>
            <a:cxnLst/>
            <a:rect l="l" t="t" r="r" b="b"/>
            <a:pathLst>
              <a:path w="4011167" h="4663440">
                <a:moveTo>
                  <a:pt x="0" y="4663440"/>
                </a:moveTo>
                <a:lnTo>
                  <a:pt x="4011167" y="4663440"/>
                </a:lnTo>
                <a:lnTo>
                  <a:pt x="4011167" y="0"/>
                </a:lnTo>
                <a:lnTo>
                  <a:pt x="0" y="0"/>
                </a:lnTo>
                <a:lnTo>
                  <a:pt x="0" y="4663440"/>
                </a:lnTo>
                <a:close/>
              </a:path>
            </a:pathLst>
          </a:custGeom>
          <a:ln w="9143">
            <a:solidFill>
              <a:srgbClr val="4F81BC"/>
            </a:solidFill>
          </a:ln>
        </p:spPr>
        <p:txBody>
          <a:bodyPr wrap="square" lIns="0" tIns="0" rIns="0" bIns="0" rtlCol="0">
            <a:noAutofit/>
          </a:bodyPr>
          <a:lstStyle/>
          <a:p>
            <a:pPr defTabSz="914400"/>
            <a:endParaRPr>
              <a:solidFill>
                <a:prstClr val="black"/>
              </a:solidFill>
              <a:latin typeface="Calibri"/>
            </a:endParaRPr>
          </a:p>
        </p:txBody>
      </p:sp>
      <p:sp>
        <p:nvSpPr>
          <p:cNvPr id="46" name="object 46"/>
          <p:cNvSpPr txBox="1"/>
          <p:nvPr/>
        </p:nvSpPr>
        <p:spPr>
          <a:xfrm>
            <a:off x="2081886" y="1150167"/>
            <a:ext cx="1083589" cy="254000"/>
          </a:xfrm>
          <a:prstGeom prst="rect">
            <a:avLst/>
          </a:prstGeom>
        </p:spPr>
        <p:txBody>
          <a:bodyPr wrap="square" lIns="0" tIns="0" rIns="0" bIns="0" rtlCol="0">
            <a:noAutofit/>
          </a:bodyPr>
          <a:lstStyle/>
          <a:p>
            <a:pPr marL="12700" defTabSz="914400">
              <a:lnSpc>
                <a:spcPts val="1939"/>
              </a:lnSpc>
              <a:spcBef>
                <a:spcPts val="97"/>
              </a:spcBef>
            </a:pPr>
            <a:r>
              <a:rPr spc="-29" dirty="0">
                <a:solidFill>
                  <a:prstClr val="black"/>
                </a:solidFill>
                <a:latin typeface="Arial"/>
                <a:cs typeface="Arial"/>
              </a:rPr>
              <a:t>W</a:t>
            </a:r>
            <a:r>
              <a:rPr dirty="0">
                <a:solidFill>
                  <a:prstClr val="black"/>
                </a:solidFill>
                <a:latin typeface="Arial"/>
                <a:cs typeface="Arial"/>
              </a:rPr>
              <a:t>orks</a:t>
            </a:r>
            <a:r>
              <a:rPr spc="-9" dirty="0">
                <a:solidFill>
                  <a:prstClr val="black"/>
                </a:solidFill>
                <a:latin typeface="Arial"/>
                <a:cs typeface="Arial"/>
              </a:rPr>
              <a:t>h</a:t>
            </a:r>
            <a:r>
              <a:rPr dirty="0">
                <a:solidFill>
                  <a:prstClr val="black"/>
                </a:solidFill>
                <a:latin typeface="Arial"/>
                <a:cs typeface="Arial"/>
              </a:rPr>
              <a:t>op</a:t>
            </a:r>
            <a:endParaRPr>
              <a:solidFill>
                <a:prstClr val="black"/>
              </a:solidFill>
              <a:latin typeface="Arial"/>
              <a:cs typeface="Arial"/>
            </a:endParaRPr>
          </a:p>
        </p:txBody>
      </p:sp>
      <p:sp>
        <p:nvSpPr>
          <p:cNvPr id="45" name="object 45"/>
          <p:cNvSpPr txBox="1"/>
          <p:nvPr/>
        </p:nvSpPr>
        <p:spPr>
          <a:xfrm>
            <a:off x="6668517" y="1150167"/>
            <a:ext cx="770407" cy="254000"/>
          </a:xfrm>
          <a:prstGeom prst="rect">
            <a:avLst/>
          </a:prstGeom>
        </p:spPr>
        <p:txBody>
          <a:bodyPr wrap="square" lIns="0" tIns="0" rIns="0" bIns="0" rtlCol="0">
            <a:noAutofit/>
          </a:bodyPr>
          <a:lstStyle/>
          <a:p>
            <a:pPr marL="12700" defTabSz="914400">
              <a:lnSpc>
                <a:spcPts val="1939"/>
              </a:lnSpc>
              <a:spcBef>
                <a:spcPts val="97"/>
              </a:spcBef>
            </a:pPr>
            <a:r>
              <a:rPr dirty="0">
                <a:solidFill>
                  <a:prstClr val="black"/>
                </a:solidFill>
                <a:latin typeface="Arial"/>
                <a:cs typeface="Arial"/>
              </a:rPr>
              <a:t>S</a:t>
            </a:r>
            <a:r>
              <a:rPr spc="-4" dirty="0">
                <a:solidFill>
                  <a:prstClr val="black"/>
                </a:solidFill>
                <a:latin typeface="Arial"/>
                <a:cs typeface="Arial"/>
              </a:rPr>
              <a:t>u</a:t>
            </a:r>
            <a:r>
              <a:rPr dirty="0">
                <a:solidFill>
                  <a:prstClr val="black"/>
                </a:solidFill>
                <a:latin typeface="Arial"/>
                <a:cs typeface="Arial"/>
              </a:rPr>
              <a:t>rvey</a:t>
            </a:r>
            <a:endParaRPr>
              <a:solidFill>
                <a:prstClr val="black"/>
              </a:solidFill>
              <a:latin typeface="Arial"/>
              <a:cs typeface="Arial"/>
            </a:endParaRPr>
          </a:p>
        </p:txBody>
      </p:sp>
      <p:sp>
        <p:nvSpPr>
          <p:cNvPr id="44" name="object 44"/>
          <p:cNvSpPr txBox="1"/>
          <p:nvPr/>
        </p:nvSpPr>
        <p:spPr>
          <a:xfrm>
            <a:off x="9991725" y="6343733"/>
            <a:ext cx="156996" cy="130556"/>
          </a:xfrm>
          <a:prstGeom prst="rect">
            <a:avLst/>
          </a:prstGeom>
        </p:spPr>
        <p:txBody>
          <a:bodyPr wrap="square" lIns="0" tIns="0" rIns="0" bIns="0" rtlCol="0">
            <a:noAutofit/>
          </a:bodyPr>
          <a:lstStyle/>
          <a:p>
            <a:pPr marL="12700" defTabSz="914400">
              <a:lnSpc>
                <a:spcPct val="95825"/>
              </a:lnSpc>
              <a:spcBef>
                <a:spcPts val="20"/>
              </a:spcBef>
            </a:pPr>
            <a:r>
              <a:rPr sz="800" spc="-4" dirty="0">
                <a:solidFill>
                  <a:srgbClr val="181818"/>
                </a:solidFill>
                <a:latin typeface="Arial"/>
                <a:cs typeface="Arial"/>
              </a:rPr>
              <a:t>21</a:t>
            </a:r>
            <a:endParaRPr sz="800">
              <a:solidFill>
                <a:prstClr val="black"/>
              </a:solidFill>
              <a:latin typeface="Arial"/>
              <a:cs typeface="Arial"/>
            </a:endParaRPr>
          </a:p>
        </p:txBody>
      </p:sp>
      <p:sp>
        <p:nvSpPr>
          <p:cNvPr id="43" name="object 43"/>
          <p:cNvSpPr txBox="1"/>
          <p:nvPr/>
        </p:nvSpPr>
        <p:spPr>
          <a:xfrm>
            <a:off x="9491472"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42" name="object 42"/>
          <p:cNvSpPr txBox="1"/>
          <p:nvPr/>
        </p:nvSpPr>
        <p:spPr>
          <a:xfrm>
            <a:off x="8935211"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41" name="object 41"/>
          <p:cNvSpPr txBox="1"/>
          <p:nvPr/>
        </p:nvSpPr>
        <p:spPr>
          <a:xfrm>
            <a:off x="8040624"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40" name="object 40"/>
          <p:cNvSpPr txBox="1"/>
          <p:nvPr/>
        </p:nvSpPr>
        <p:spPr>
          <a:xfrm>
            <a:off x="7391400"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9" name="object 39"/>
          <p:cNvSpPr txBox="1"/>
          <p:nvPr/>
        </p:nvSpPr>
        <p:spPr>
          <a:xfrm>
            <a:off x="6870192"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8" name="object 38"/>
          <p:cNvSpPr txBox="1"/>
          <p:nvPr/>
        </p:nvSpPr>
        <p:spPr>
          <a:xfrm>
            <a:off x="5026152"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7" name="object 37"/>
          <p:cNvSpPr txBox="1"/>
          <p:nvPr/>
        </p:nvSpPr>
        <p:spPr>
          <a:xfrm>
            <a:off x="4471416"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6" name="object 36"/>
          <p:cNvSpPr txBox="1"/>
          <p:nvPr/>
        </p:nvSpPr>
        <p:spPr>
          <a:xfrm>
            <a:off x="3579876"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5" name="object 35"/>
          <p:cNvSpPr txBox="1"/>
          <p:nvPr/>
        </p:nvSpPr>
        <p:spPr>
          <a:xfrm>
            <a:off x="2932176"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4" name="object 34"/>
          <p:cNvSpPr txBox="1"/>
          <p:nvPr/>
        </p:nvSpPr>
        <p:spPr>
          <a:xfrm>
            <a:off x="2453640" y="5981700"/>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3" name="object 33"/>
          <p:cNvSpPr txBox="1"/>
          <p:nvPr/>
        </p:nvSpPr>
        <p:spPr>
          <a:xfrm>
            <a:off x="7223760" y="1982725"/>
            <a:ext cx="2506980"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2" name="object 32"/>
          <p:cNvSpPr txBox="1"/>
          <p:nvPr/>
        </p:nvSpPr>
        <p:spPr>
          <a:xfrm>
            <a:off x="7223761" y="2243328"/>
            <a:ext cx="550163"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1" name="object 31"/>
          <p:cNvSpPr txBox="1"/>
          <p:nvPr/>
        </p:nvSpPr>
        <p:spPr>
          <a:xfrm>
            <a:off x="7773924" y="2243328"/>
            <a:ext cx="1956816"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0" name="object 30"/>
          <p:cNvSpPr txBox="1"/>
          <p:nvPr/>
        </p:nvSpPr>
        <p:spPr>
          <a:xfrm>
            <a:off x="7223760" y="2479549"/>
            <a:ext cx="2506980" cy="518159"/>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9" name="object 29"/>
          <p:cNvSpPr txBox="1"/>
          <p:nvPr/>
        </p:nvSpPr>
        <p:spPr>
          <a:xfrm>
            <a:off x="7223760" y="2997707"/>
            <a:ext cx="2506980"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8" name="object 28"/>
          <p:cNvSpPr txBox="1"/>
          <p:nvPr/>
        </p:nvSpPr>
        <p:spPr>
          <a:xfrm>
            <a:off x="7223760" y="3233928"/>
            <a:ext cx="2506980" cy="51816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7" name="object 27"/>
          <p:cNvSpPr txBox="1"/>
          <p:nvPr/>
        </p:nvSpPr>
        <p:spPr>
          <a:xfrm>
            <a:off x="7223760" y="3752088"/>
            <a:ext cx="249936" cy="23774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6" name="object 26"/>
          <p:cNvSpPr txBox="1"/>
          <p:nvPr/>
        </p:nvSpPr>
        <p:spPr>
          <a:xfrm>
            <a:off x="7473696" y="3752088"/>
            <a:ext cx="2257044" cy="23774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5" name="object 25"/>
          <p:cNvSpPr txBox="1"/>
          <p:nvPr/>
        </p:nvSpPr>
        <p:spPr>
          <a:xfrm>
            <a:off x="7223760" y="3989833"/>
            <a:ext cx="2506980" cy="518159"/>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4" name="object 24"/>
          <p:cNvSpPr txBox="1"/>
          <p:nvPr/>
        </p:nvSpPr>
        <p:spPr>
          <a:xfrm>
            <a:off x="7223760" y="4507992"/>
            <a:ext cx="1053084"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3" name="object 23"/>
          <p:cNvSpPr txBox="1"/>
          <p:nvPr/>
        </p:nvSpPr>
        <p:spPr>
          <a:xfrm>
            <a:off x="8276844" y="4507992"/>
            <a:ext cx="1453896"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2" name="object 22"/>
          <p:cNvSpPr txBox="1"/>
          <p:nvPr/>
        </p:nvSpPr>
        <p:spPr>
          <a:xfrm>
            <a:off x="7223760" y="4744213"/>
            <a:ext cx="2506980" cy="518159"/>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1" name="object 21"/>
          <p:cNvSpPr txBox="1"/>
          <p:nvPr/>
        </p:nvSpPr>
        <p:spPr>
          <a:xfrm>
            <a:off x="7223760" y="5262372"/>
            <a:ext cx="650748"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0" name="object 20"/>
          <p:cNvSpPr txBox="1"/>
          <p:nvPr/>
        </p:nvSpPr>
        <p:spPr>
          <a:xfrm>
            <a:off x="7874508" y="5262372"/>
            <a:ext cx="1856232" cy="23622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9" name="object 19"/>
          <p:cNvSpPr txBox="1"/>
          <p:nvPr/>
        </p:nvSpPr>
        <p:spPr>
          <a:xfrm>
            <a:off x="7223760" y="5498593"/>
            <a:ext cx="2506980" cy="259079"/>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8" name="object 18"/>
          <p:cNvSpPr txBox="1"/>
          <p:nvPr/>
        </p:nvSpPr>
        <p:spPr>
          <a:xfrm>
            <a:off x="2741676" y="1982725"/>
            <a:ext cx="2331720" cy="243839"/>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7" name="object 17"/>
          <p:cNvSpPr txBox="1"/>
          <p:nvPr/>
        </p:nvSpPr>
        <p:spPr>
          <a:xfrm>
            <a:off x="2741676" y="2226564"/>
            <a:ext cx="842772" cy="2682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6" name="object 16"/>
          <p:cNvSpPr txBox="1"/>
          <p:nvPr/>
        </p:nvSpPr>
        <p:spPr>
          <a:xfrm>
            <a:off x="3584448" y="2226564"/>
            <a:ext cx="1488948" cy="2682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5" name="object 15"/>
          <p:cNvSpPr txBox="1"/>
          <p:nvPr/>
        </p:nvSpPr>
        <p:spPr>
          <a:xfrm>
            <a:off x="2741676" y="2494789"/>
            <a:ext cx="2331720" cy="487679"/>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4" name="object 14"/>
          <p:cNvSpPr txBox="1"/>
          <p:nvPr/>
        </p:nvSpPr>
        <p:spPr>
          <a:xfrm>
            <a:off x="2741676" y="2982467"/>
            <a:ext cx="2331720" cy="26670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3" name="object 13"/>
          <p:cNvSpPr txBox="1"/>
          <p:nvPr/>
        </p:nvSpPr>
        <p:spPr>
          <a:xfrm>
            <a:off x="2741676" y="3249167"/>
            <a:ext cx="2331720" cy="48768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2" name="object 12"/>
          <p:cNvSpPr txBox="1"/>
          <p:nvPr/>
        </p:nvSpPr>
        <p:spPr>
          <a:xfrm>
            <a:off x="2741676" y="3736848"/>
            <a:ext cx="347472" cy="2682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1" name="object 11"/>
          <p:cNvSpPr txBox="1"/>
          <p:nvPr/>
        </p:nvSpPr>
        <p:spPr>
          <a:xfrm>
            <a:off x="3089148" y="3736848"/>
            <a:ext cx="1984248" cy="2682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0" name="object 10"/>
          <p:cNvSpPr txBox="1"/>
          <p:nvPr/>
        </p:nvSpPr>
        <p:spPr>
          <a:xfrm>
            <a:off x="2741676" y="4005073"/>
            <a:ext cx="2331720" cy="486155"/>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9" name="object 9"/>
          <p:cNvSpPr txBox="1"/>
          <p:nvPr/>
        </p:nvSpPr>
        <p:spPr>
          <a:xfrm>
            <a:off x="2741676" y="4491228"/>
            <a:ext cx="1339596" cy="2682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8" name="object 8"/>
          <p:cNvSpPr txBox="1"/>
          <p:nvPr/>
        </p:nvSpPr>
        <p:spPr>
          <a:xfrm>
            <a:off x="4081272" y="4491228"/>
            <a:ext cx="992124" cy="2682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7" name="object 7"/>
          <p:cNvSpPr txBox="1"/>
          <p:nvPr/>
        </p:nvSpPr>
        <p:spPr>
          <a:xfrm>
            <a:off x="2741676" y="4759452"/>
            <a:ext cx="2331720" cy="48768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6" name="object 6"/>
          <p:cNvSpPr txBox="1"/>
          <p:nvPr/>
        </p:nvSpPr>
        <p:spPr>
          <a:xfrm>
            <a:off x="2741676" y="5247132"/>
            <a:ext cx="694944" cy="26670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5" name="object 5"/>
          <p:cNvSpPr txBox="1"/>
          <p:nvPr/>
        </p:nvSpPr>
        <p:spPr>
          <a:xfrm>
            <a:off x="3436620" y="5247132"/>
            <a:ext cx="1636776" cy="26670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4" name="object 4"/>
          <p:cNvSpPr txBox="1"/>
          <p:nvPr/>
        </p:nvSpPr>
        <p:spPr>
          <a:xfrm>
            <a:off x="2741676" y="5513832"/>
            <a:ext cx="2331720" cy="243840"/>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 name="object 3"/>
          <p:cNvSpPr txBox="1"/>
          <p:nvPr/>
        </p:nvSpPr>
        <p:spPr>
          <a:xfrm>
            <a:off x="1877568" y="1554480"/>
            <a:ext cx="4093464" cy="4663440"/>
          </a:xfrm>
          <a:prstGeom prst="rect">
            <a:avLst/>
          </a:prstGeom>
        </p:spPr>
        <p:txBody>
          <a:bodyPr wrap="square" lIns="0" tIns="0" rIns="0" bIns="0" rtlCol="0">
            <a:noAutofit/>
          </a:bodyPr>
          <a:lstStyle/>
          <a:p>
            <a:pPr defTabSz="914400">
              <a:lnSpc>
                <a:spcPts val="750"/>
              </a:lnSpc>
              <a:spcBef>
                <a:spcPts val="3"/>
              </a:spcBef>
            </a:pPr>
            <a:endParaRPr sz="750" dirty="0">
              <a:solidFill>
                <a:prstClr val="black"/>
              </a:solidFill>
              <a:latin typeface="Calibri"/>
            </a:endParaRPr>
          </a:p>
          <a:p>
            <a:pPr marL="1589374" marR="1588104" algn="ctr" defTabSz="914400">
              <a:lnSpc>
                <a:spcPct val="95825"/>
              </a:lnSpc>
            </a:pPr>
            <a:r>
              <a:rPr sz="1200" b="1" dirty="0">
                <a:solidFill>
                  <a:srgbClr val="585858"/>
                </a:solidFill>
                <a:latin typeface="Arial"/>
                <a:cs typeface="Arial"/>
              </a:rPr>
              <a:t>Res</a:t>
            </a:r>
            <a:r>
              <a:rPr sz="1200" b="1" spc="4" dirty="0">
                <a:solidFill>
                  <a:srgbClr val="585858"/>
                </a:solidFill>
                <a:latin typeface="Arial"/>
                <a:cs typeface="Arial"/>
              </a:rPr>
              <a:t>pon</a:t>
            </a:r>
            <a:r>
              <a:rPr sz="1200" b="1" dirty="0">
                <a:solidFill>
                  <a:srgbClr val="585858"/>
                </a:solidFill>
                <a:latin typeface="Arial"/>
                <a:cs typeface="Arial"/>
              </a:rPr>
              <a:t>se</a:t>
            </a:r>
            <a:r>
              <a:rPr sz="1200" b="1" spc="-14" dirty="0">
                <a:solidFill>
                  <a:srgbClr val="585858"/>
                </a:solidFill>
                <a:latin typeface="Arial"/>
                <a:cs typeface="Arial"/>
              </a:rPr>
              <a:t> </a:t>
            </a:r>
            <a:r>
              <a:rPr sz="1200" b="1" dirty="0">
                <a:solidFill>
                  <a:srgbClr val="585858"/>
                </a:solidFill>
                <a:latin typeface="Arial"/>
                <a:cs typeface="Arial"/>
              </a:rPr>
              <a:t>%</a:t>
            </a:r>
            <a:endParaRPr sz="1200" b="1" dirty="0">
              <a:solidFill>
                <a:prstClr val="black"/>
              </a:solidFill>
              <a:latin typeface="Arial"/>
              <a:cs typeface="Arial"/>
            </a:endParaRPr>
          </a:p>
          <a:p>
            <a:pPr marL="497433" defTabSz="914400">
              <a:lnSpc>
                <a:spcPts val="1429"/>
              </a:lnSpc>
              <a:spcBef>
                <a:spcPts val="3485"/>
              </a:spcBef>
            </a:pPr>
            <a:r>
              <a:rPr spc="-4" baseline="2415" dirty="0">
                <a:solidFill>
                  <a:srgbClr val="585858"/>
                </a:solidFill>
                <a:latin typeface="Arial"/>
                <a:cs typeface="Arial"/>
              </a:rPr>
              <a:t>H</a:t>
            </a:r>
            <a:r>
              <a:rPr baseline="2415" dirty="0">
                <a:solidFill>
                  <a:srgbClr val="585858"/>
                </a:solidFill>
                <a:latin typeface="Arial"/>
                <a:cs typeface="Arial"/>
              </a:rPr>
              <a:t>ot                       </a:t>
            </a:r>
            <a:r>
              <a:rPr spc="277" baseline="2415" dirty="0">
                <a:solidFill>
                  <a:srgbClr val="585858"/>
                </a:solidFill>
                <a:latin typeface="Arial"/>
                <a:cs typeface="Arial"/>
              </a:rPr>
              <a:t> </a:t>
            </a:r>
            <a:r>
              <a:rPr sz="1200" spc="4" dirty="0">
                <a:solidFill>
                  <a:srgbClr val="404040"/>
                </a:solidFill>
                <a:latin typeface="Arial"/>
                <a:cs typeface="Arial"/>
              </a:rPr>
              <a:t>17%</a:t>
            </a:r>
            <a:endParaRPr sz="1200" dirty="0">
              <a:solidFill>
                <a:prstClr val="black"/>
              </a:solidFill>
              <a:latin typeface="Arial"/>
              <a:cs typeface="Arial"/>
            </a:endParaRPr>
          </a:p>
          <a:p>
            <a:pPr marL="328574" defTabSz="914400">
              <a:lnSpc>
                <a:spcPts val="1429"/>
              </a:lnSpc>
              <a:spcBef>
                <a:spcPts val="4515"/>
              </a:spcBef>
            </a:pPr>
            <a:r>
              <a:rPr spc="-4" baseline="2415" dirty="0">
                <a:solidFill>
                  <a:srgbClr val="585858"/>
                </a:solidFill>
                <a:latin typeface="Arial"/>
                <a:cs typeface="Arial"/>
              </a:rPr>
              <a:t>W</a:t>
            </a:r>
            <a:r>
              <a:rPr spc="4" baseline="2415" dirty="0">
                <a:solidFill>
                  <a:srgbClr val="585858"/>
                </a:solidFill>
                <a:latin typeface="Arial"/>
                <a:cs typeface="Arial"/>
              </a:rPr>
              <a:t>a</a:t>
            </a:r>
            <a:r>
              <a:rPr baseline="2415" dirty="0">
                <a:solidFill>
                  <a:srgbClr val="585858"/>
                </a:solidFill>
                <a:latin typeface="Arial"/>
                <a:cs typeface="Arial"/>
              </a:rPr>
              <a:t>rm                                                           </a:t>
            </a:r>
            <a:r>
              <a:rPr spc="25" baseline="2415" dirty="0">
                <a:solidFill>
                  <a:srgbClr val="585858"/>
                </a:solidFill>
                <a:latin typeface="Arial"/>
                <a:cs typeface="Arial"/>
              </a:rPr>
              <a:t> </a:t>
            </a:r>
            <a:r>
              <a:rPr sz="1200" spc="4" dirty="0">
                <a:solidFill>
                  <a:srgbClr val="404040"/>
                </a:solidFill>
                <a:latin typeface="Arial"/>
                <a:cs typeface="Arial"/>
              </a:rPr>
              <a:t>47%</a:t>
            </a:r>
            <a:endParaRPr sz="1200" dirty="0">
              <a:solidFill>
                <a:prstClr val="black"/>
              </a:solidFill>
              <a:latin typeface="Arial"/>
              <a:cs typeface="Arial"/>
            </a:endParaRPr>
          </a:p>
          <a:p>
            <a:pPr marL="83210" defTabSz="914400">
              <a:lnSpc>
                <a:spcPts val="1429"/>
              </a:lnSpc>
              <a:spcBef>
                <a:spcPts val="4517"/>
              </a:spcBef>
            </a:pPr>
            <a:r>
              <a:rPr baseline="2415" dirty="0">
                <a:solidFill>
                  <a:srgbClr val="585858"/>
                </a:solidFill>
                <a:latin typeface="Arial"/>
                <a:cs typeface="Arial"/>
              </a:rPr>
              <a:t>Un</a:t>
            </a:r>
            <a:r>
              <a:rPr spc="-9" baseline="2415" dirty="0">
                <a:solidFill>
                  <a:srgbClr val="585858"/>
                </a:solidFill>
                <a:latin typeface="Arial"/>
                <a:cs typeface="Arial"/>
              </a:rPr>
              <a:t>c</a:t>
            </a:r>
            <a:r>
              <a:rPr spc="4" baseline="2415" dirty="0">
                <a:solidFill>
                  <a:srgbClr val="585858"/>
                </a:solidFill>
                <a:latin typeface="Arial"/>
                <a:cs typeface="Arial"/>
              </a:rPr>
              <a:t>e</a:t>
            </a:r>
            <a:r>
              <a:rPr baseline="2415" dirty="0">
                <a:solidFill>
                  <a:srgbClr val="585858"/>
                </a:solidFill>
                <a:latin typeface="Arial"/>
                <a:cs typeface="Arial"/>
              </a:rPr>
              <a:t>rt</a:t>
            </a:r>
            <a:r>
              <a:rPr spc="-9" baseline="2415" dirty="0">
                <a:solidFill>
                  <a:srgbClr val="585858"/>
                </a:solidFill>
                <a:latin typeface="Arial"/>
                <a:cs typeface="Arial"/>
              </a:rPr>
              <a:t>a</a:t>
            </a:r>
            <a:r>
              <a:rPr baseline="2415" dirty="0">
                <a:solidFill>
                  <a:srgbClr val="585858"/>
                </a:solidFill>
                <a:latin typeface="Arial"/>
                <a:cs typeface="Arial"/>
              </a:rPr>
              <a:t>in            </a:t>
            </a:r>
            <a:r>
              <a:rPr spc="39" baseline="2415" dirty="0">
                <a:solidFill>
                  <a:srgbClr val="585858"/>
                </a:solidFill>
                <a:latin typeface="Arial"/>
                <a:cs typeface="Arial"/>
              </a:rPr>
              <a:t> </a:t>
            </a:r>
            <a:r>
              <a:rPr sz="1200" spc="4" dirty="0">
                <a:solidFill>
                  <a:srgbClr val="404040"/>
                </a:solidFill>
                <a:latin typeface="Arial"/>
                <a:cs typeface="Arial"/>
              </a:rPr>
              <a:t>7%</a:t>
            </a:r>
            <a:endParaRPr sz="1200" dirty="0">
              <a:solidFill>
                <a:prstClr val="black"/>
              </a:solidFill>
              <a:latin typeface="Arial"/>
              <a:cs typeface="Arial"/>
            </a:endParaRPr>
          </a:p>
          <a:p>
            <a:pPr marL="421233" defTabSz="914400">
              <a:lnSpc>
                <a:spcPts val="1429"/>
              </a:lnSpc>
              <a:spcBef>
                <a:spcPts val="4515"/>
              </a:spcBef>
            </a:pPr>
            <a:r>
              <a:rPr baseline="2415" dirty="0">
                <a:solidFill>
                  <a:srgbClr val="585858"/>
                </a:solidFill>
                <a:latin typeface="Arial"/>
                <a:cs typeface="Arial"/>
              </a:rPr>
              <a:t>Co</a:t>
            </a:r>
            <a:r>
              <a:rPr spc="-4" baseline="2415" dirty="0">
                <a:solidFill>
                  <a:srgbClr val="585858"/>
                </a:solidFill>
                <a:latin typeface="Arial"/>
                <a:cs typeface="Arial"/>
              </a:rPr>
              <a:t>o</a:t>
            </a:r>
            <a:r>
              <a:rPr baseline="2415" dirty="0">
                <a:solidFill>
                  <a:srgbClr val="585858"/>
                </a:solidFill>
                <a:latin typeface="Arial"/>
                <a:cs typeface="Arial"/>
              </a:rPr>
              <a:t>l                                   </a:t>
            </a:r>
            <a:r>
              <a:rPr spc="197" baseline="2415" dirty="0">
                <a:solidFill>
                  <a:srgbClr val="585858"/>
                </a:solidFill>
                <a:latin typeface="Arial"/>
                <a:cs typeface="Arial"/>
              </a:rPr>
              <a:t> </a:t>
            </a:r>
            <a:r>
              <a:rPr sz="1200" spc="4" dirty="0">
                <a:solidFill>
                  <a:srgbClr val="404040"/>
                </a:solidFill>
                <a:latin typeface="Arial"/>
                <a:cs typeface="Arial"/>
              </a:rPr>
              <a:t>27%</a:t>
            </a:r>
            <a:endParaRPr sz="1200" dirty="0">
              <a:solidFill>
                <a:prstClr val="black"/>
              </a:solidFill>
              <a:latin typeface="Arial"/>
              <a:cs typeface="Arial"/>
            </a:endParaRPr>
          </a:p>
          <a:p>
            <a:pPr marL="421233" defTabSz="914400">
              <a:lnSpc>
                <a:spcPts val="1429"/>
              </a:lnSpc>
              <a:spcBef>
                <a:spcPts val="4515"/>
              </a:spcBef>
            </a:pPr>
            <a:r>
              <a:rPr baseline="2415" dirty="0">
                <a:solidFill>
                  <a:srgbClr val="585858"/>
                </a:solidFill>
                <a:latin typeface="Arial"/>
                <a:cs typeface="Arial"/>
              </a:rPr>
              <a:t>Cold                    </a:t>
            </a:r>
            <a:r>
              <a:rPr spc="99" baseline="2415" dirty="0">
                <a:solidFill>
                  <a:srgbClr val="585858"/>
                </a:solidFill>
                <a:latin typeface="Arial"/>
                <a:cs typeface="Arial"/>
              </a:rPr>
              <a:t> </a:t>
            </a:r>
            <a:r>
              <a:rPr sz="1200" spc="4" dirty="0">
                <a:solidFill>
                  <a:srgbClr val="404040"/>
                </a:solidFill>
                <a:latin typeface="Arial"/>
                <a:cs typeface="Arial"/>
              </a:rPr>
              <a:t>14%</a:t>
            </a:r>
            <a:endParaRPr sz="1200" dirty="0">
              <a:solidFill>
                <a:prstClr val="black"/>
              </a:solidFill>
              <a:latin typeface="Arial"/>
              <a:cs typeface="Arial"/>
            </a:endParaRPr>
          </a:p>
          <a:p>
            <a:pPr marL="685495" defTabSz="914400">
              <a:lnSpc>
                <a:spcPct val="95825"/>
              </a:lnSpc>
              <a:spcBef>
                <a:spcPts val="3592"/>
              </a:spcBef>
            </a:pPr>
            <a:r>
              <a:rPr sz="1200" dirty="0">
                <a:solidFill>
                  <a:srgbClr val="585858"/>
                </a:solidFill>
                <a:latin typeface="Arial"/>
                <a:cs typeface="Arial"/>
              </a:rPr>
              <a:t>Hot    </a:t>
            </a:r>
            <a:r>
              <a:rPr sz="1200" spc="242" dirty="0">
                <a:solidFill>
                  <a:srgbClr val="585858"/>
                </a:solidFill>
                <a:latin typeface="Arial"/>
                <a:cs typeface="Arial"/>
              </a:rPr>
              <a:t> </a:t>
            </a:r>
            <a:r>
              <a:rPr sz="1200" spc="-4" dirty="0">
                <a:solidFill>
                  <a:srgbClr val="585858"/>
                </a:solidFill>
                <a:latin typeface="Arial"/>
                <a:cs typeface="Arial"/>
              </a:rPr>
              <a:t>W</a:t>
            </a:r>
            <a:r>
              <a:rPr sz="1200" spc="4" dirty="0">
                <a:solidFill>
                  <a:srgbClr val="585858"/>
                </a:solidFill>
                <a:latin typeface="Arial"/>
                <a:cs typeface="Arial"/>
              </a:rPr>
              <a:t>a</a:t>
            </a:r>
            <a:r>
              <a:rPr sz="1200" dirty="0">
                <a:solidFill>
                  <a:srgbClr val="585858"/>
                </a:solidFill>
                <a:latin typeface="Arial"/>
                <a:cs typeface="Arial"/>
              </a:rPr>
              <a:t>rm    </a:t>
            </a:r>
            <a:r>
              <a:rPr sz="1200" spc="237" dirty="0">
                <a:solidFill>
                  <a:srgbClr val="585858"/>
                </a:solidFill>
                <a:latin typeface="Arial"/>
                <a:cs typeface="Arial"/>
              </a:rPr>
              <a:t> </a:t>
            </a:r>
            <a:r>
              <a:rPr sz="1200" dirty="0">
                <a:solidFill>
                  <a:srgbClr val="585858"/>
                </a:solidFill>
                <a:latin typeface="Arial"/>
                <a:cs typeface="Arial"/>
              </a:rPr>
              <a:t>Un</a:t>
            </a:r>
            <a:r>
              <a:rPr sz="1200" spc="-9" dirty="0">
                <a:solidFill>
                  <a:srgbClr val="585858"/>
                </a:solidFill>
                <a:latin typeface="Arial"/>
                <a:cs typeface="Arial"/>
              </a:rPr>
              <a:t>c</a:t>
            </a:r>
            <a:r>
              <a:rPr sz="1200" spc="4" dirty="0">
                <a:solidFill>
                  <a:srgbClr val="585858"/>
                </a:solidFill>
                <a:latin typeface="Arial"/>
                <a:cs typeface="Arial"/>
              </a:rPr>
              <a:t>e</a:t>
            </a:r>
            <a:r>
              <a:rPr sz="1200" dirty="0">
                <a:solidFill>
                  <a:srgbClr val="585858"/>
                </a:solidFill>
                <a:latin typeface="Arial"/>
                <a:cs typeface="Arial"/>
              </a:rPr>
              <a:t>rt</a:t>
            </a:r>
            <a:r>
              <a:rPr sz="1200" spc="-9" dirty="0">
                <a:solidFill>
                  <a:srgbClr val="585858"/>
                </a:solidFill>
                <a:latin typeface="Arial"/>
                <a:cs typeface="Arial"/>
              </a:rPr>
              <a:t>a</a:t>
            </a:r>
            <a:r>
              <a:rPr sz="1200" dirty="0">
                <a:solidFill>
                  <a:srgbClr val="585858"/>
                </a:solidFill>
                <a:latin typeface="Arial"/>
                <a:cs typeface="Arial"/>
              </a:rPr>
              <a:t>in    </a:t>
            </a:r>
            <a:r>
              <a:rPr sz="1200" spc="247" dirty="0">
                <a:solidFill>
                  <a:srgbClr val="585858"/>
                </a:solidFill>
                <a:latin typeface="Arial"/>
                <a:cs typeface="Arial"/>
              </a:rPr>
              <a:t> </a:t>
            </a:r>
            <a:r>
              <a:rPr sz="1200" dirty="0">
                <a:solidFill>
                  <a:srgbClr val="585858"/>
                </a:solidFill>
                <a:latin typeface="Arial"/>
                <a:cs typeface="Arial"/>
              </a:rPr>
              <a:t>Co</a:t>
            </a:r>
            <a:r>
              <a:rPr sz="1200" spc="-4" dirty="0">
                <a:solidFill>
                  <a:srgbClr val="585858"/>
                </a:solidFill>
                <a:latin typeface="Arial"/>
                <a:cs typeface="Arial"/>
              </a:rPr>
              <a:t>o</a:t>
            </a:r>
            <a:r>
              <a:rPr sz="1200" dirty="0">
                <a:solidFill>
                  <a:srgbClr val="585858"/>
                </a:solidFill>
                <a:latin typeface="Arial"/>
                <a:cs typeface="Arial"/>
              </a:rPr>
              <a:t>l    </a:t>
            </a:r>
            <a:r>
              <a:rPr sz="1200" spc="247" dirty="0">
                <a:solidFill>
                  <a:srgbClr val="585858"/>
                </a:solidFill>
                <a:latin typeface="Arial"/>
                <a:cs typeface="Arial"/>
              </a:rPr>
              <a:t> </a:t>
            </a:r>
            <a:r>
              <a:rPr sz="1200" dirty="0">
                <a:solidFill>
                  <a:srgbClr val="585858"/>
                </a:solidFill>
                <a:latin typeface="Arial"/>
                <a:cs typeface="Arial"/>
              </a:rPr>
              <a:t>Cold</a:t>
            </a:r>
            <a:endParaRPr sz="1200" dirty="0">
              <a:solidFill>
                <a:prstClr val="black"/>
              </a:solidFill>
              <a:latin typeface="Arial"/>
              <a:cs typeface="Arial"/>
            </a:endParaRPr>
          </a:p>
        </p:txBody>
      </p:sp>
      <p:sp>
        <p:nvSpPr>
          <p:cNvPr id="2" name="object 2"/>
          <p:cNvSpPr txBox="1"/>
          <p:nvPr/>
        </p:nvSpPr>
        <p:spPr>
          <a:xfrm>
            <a:off x="6359653" y="1554480"/>
            <a:ext cx="4011167" cy="4663440"/>
          </a:xfrm>
          <a:prstGeom prst="rect">
            <a:avLst/>
          </a:prstGeom>
        </p:spPr>
        <p:txBody>
          <a:bodyPr wrap="square" lIns="0" tIns="0" rIns="0" bIns="0" rtlCol="0">
            <a:noAutofit/>
          </a:bodyPr>
          <a:lstStyle/>
          <a:p>
            <a:pPr defTabSz="914400">
              <a:lnSpc>
                <a:spcPts val="750"/>
              </a:lnSpc>
              <a:spcBef>
                <a:spcPts val="3"/>
              </a:spcBef>
            </a:pPr>
            <a:endParaRPr sz="750" dirty="0">
              <a:solidFill>
                <a:prstClr val="black"/>
              </a:solidFill>
              <a:latin typeface="Calibri"/>
            </a:endParaRPr>
          </a:p>
          <a:p>
            <a:pPr marL="1547337" marR="1547845" algn="ctr" defTabSz="914400">
              <a:lnSpc>
                <a:spcPct val="95825"/>
              </a:lnSpc>
            </a:pPr>
            <a:r>
              <a:rPr sz="1200" b="1" dirty="0">
                <a:solidFill>
                  <a:srgbClr val="585858"/>
                </a:solidFill>
                <a:latin typeface="Arial"/>
                <a:cs typeface="Arial"/>
              </a:rPr>
              <a:t>Res</a:t>
            </a:r>
            <a:r>
              <a:rPr sz="1200" b="1" spc="4" dirty="0">
                <a:solidFill>
                  <a:srgbClr val="585858"/>
                </a:solidFill>
                <a:latin typeface="Arial"/>
                <a:cs typeface="Arial"/>
              </a:rPr>
              <a:t>pon</a:t>
            </a:r>
            <a:r>
              <a:rPr sz="1200" b="1" dirty="0">
                <a:solidFill>
                  <a:srgbClr val="585858"/>
                </a:solidFill>
                <a:latin typeface="Arial"/>
                <a:cs typeface="Arial"/>
              </a:rPr>
              <a:t>se</a:t>
            </a:r>
            <a:r>
              <a:rPr sz="1200" b="1" spc="-14" dirty="0">
                <a:solidFill>
                  <a:srgbClr val="585858"/>
                </a:solidFill>
                <a:latin typeface="Arial"/>
                <a:cs typeface="Arial"/>
              </a:rPr>
              <a:t> </a:t>
            </a:r>
            <a:r>
              <a:rPr sz="1200" b="1" dirty="0">
                <a:solidFill>
                  <a:srgbClr val="585858"/>
                </a:solidFill>
                <a:latin typeface="Arial"/>
                <a:cs typeface="Arial"/>
              </a:rPr>
              <a:t>%</a:t>
            </a:r>
            <a:endParaRPr sz="1200" b="1" dirty="0">
              <a:solidFill>
                <a:prstClr val="black"/>
              </a:solidFill>
              <a:latin typeface="Arial"/>
              <a:cs typeface="Arial"/>
            </a:endParaRPr>
          </a:p>
          <a:p>
            <a:pPr marL="454787" defTabSz="914400">
              <a:lnSpc>
                <a:spcPts val="1429"/>
              </a:lnSpc>
              <a:spcBef>
                <a:spcPts val="3485"/>
              </a:spcBef>
            </a:pPr>
            <a:r>
              <a:rPr spc="-4" baseline="2415" dirty="0">
                <a:solidFill>
                  <a:srgbClr val="585858"/>
                </a:solidFill>
                <a:latin typeface="Arial"/>
                <a:cs typeface="Arial"/>
              </a:rPr>
              <a:t>H</a:t>
            </a:r>
            <a:r>
              <a:rPr baseline="2415" dirty="0">
                <a:solidFill>
                  <a:srgbClr val="585858"/>
                </a:solidFill>
                <a:latin typeface="Arial"/>
                <a:cs typeface="Arial"/>
              </a:rPr>
              <a:t>ot                 </a:t>
            </a:r>
            <a:r>
              <a:rPr spc="312" baseline="2415" dirty="0">
                <a:solidFill>
                  <a:srgbClr val="585858"/>
                </a:solidFill>
                <a:latin typeface="Arial"/>
                <a:cs typeface="Arial"/>
              </a:rPr>
              <a:t> </a:t>
            </a:r>
            <a:r>
              <a:rPr sz="1200" spc="4" dirty="0">
                <a:solidFill>
                  <a:srgbClr val="404040"/>
                </a:solidFill>
                <a:latin typeface="Arial"/>
                <a:cs typeface="Arial"/>
              </a:rPr>
              <a:t>11%</a:t>
            </a:r>
            <a:endParaRPr sz="1200" dirty="0">
              <a:solidFill>
                <a:prstClr val="black"/>
              </a:solidFill>
              <a:latin typeface="Arial"/>
              <a:cs typeface="Arial"/>
            </a:endParaRPr>
          </a:p>
          <a:p>
            <a:pPr marL="301975" marR="230525" algn="ctr" defTabSz="914400">
              <a:lnSpc>
                <a:spcPts val="1429"/>
              </a:lnSpc>
              <a:spcBef>
                <a:spcPts val="4515"/>
              </a:spcBef>
            </a:pPr>
            <a:r>
              <a:rPr spc="-4" baseline="2415" dirty="0">
                <a:solidFill>
                  <a:srgbClr val="585858"/>
                </a:solidFill>
                <a:latin typeface="Arial"/>
                <a:cs typeface="Arial"/>
              </a:rPr>
              <a:t>W</a:t>
            </a:r>
            <a:r>
              <a:rPr spc="4" baseline="2415" dirty="0">
                <a:solidFill>
                  <a:srgbClr val="585858"/>
                </a:solidFill>
                <a:latin typeface="Arial"/>
                <a:cs typeface="Arial"/>
              </a:rPr>
              <a:t>a</a:t>
            </a:r>
            <a:r>
              <a:rPr baseline="2415" dirty="0">
                <a:solidFill>
                  <a:srgbClr val="585858"/>
                </a:solidFill>
                <a:latin typeface="Arial"/>
                <a:cs typeface="Arial"/>
              </a:rPr>
              <a:t>rm                                                               </a:t>
            </a:r>
            <a:r>
              <a:rPr spc="89" baseline="2415" dirty="0">
                <a:solidFill>
                  <a:srgbClr val="585858"/>
                </a:solidFill>
                <a:latin typeface="Arial"/>
                <a:cs typeface="Arial"/>
              </a:rPr>
              <a:t> </a:t>
            </a:r>
            <a:r>
              <a:rPr sz="1200" spc="4" dirty="0">
                <a:solidFill>
                  <a:srgbClr val="404040"/>
                </a:solidFill>
                <a:latin typeface="Arial"/>
                <a:cs typeface="Arial"/>
              </a:rPr>
              <a:t>50%</a:t>
            </a:r>
            <a:endParaRPr sz="1200" dirty="0">
              <a:solidFill>
                <a:prstClr val="black"/>
              </a:solidFill>
              <a:latin typeface="Arial"/>
              <a:cs typeface="Arial"/>
            </a:endParaRPr>
          </a:p>
          <a:p>
            <a:pPr marL="82931" defTabSz="914400">
              <a:lnSpc>
                <a:spcPts val="1429"/>
              </a:lnSpc>
              <a:spcBef>
                <a:spcPts val="4517"/>
              </a:spcBef>
            </a:pPr>
            <a:r>
              <a:rPr baseline="2415" dirty="0">
                <a:solidFill>
                  <a:srgbClr val="585858"/>
                </a:solidFill>
                <a:latin typeface="Arial"/>
                <a:cs typeface="Arial"/>
              </a:rPr>
              <a:t>Un</a:t>
            </a:r>
            <a:r>
              <a:rPr spc="-9" baseline="2415" dirty="0">
                <a:solidFill>
                  <a:srgbClr val="585858"/>
                </a:solidFill>
                <a:latin typeface="Arial"/>
                <a:cs typeface="Arial"/>
              </a:rPr>
              <a:t>c</a:t>
            </a:r>
            <a:r>
              <a:rPr spc="4" baseline="2415" dirty="0">
                <a:solidFill>
                  <a:srgbClr val="585858"/>
                </a:solidFill>
                <a:latin typeface="Arial"/>
                <a:cs typeface="Arial"/>
              </a:rPr>
              <a:t>e</a:t>
            </a:r>
            <a:r>
              <a:rPr baseline="2415" dirty="0">
                <a:solidFill>
                  <a:srgbClr val="585858"/>
                </a:solidFill>
                <a:latin typeface="Arial"/>
                <a:cs typeface="Arial"/>
              </a:rPr>
              <a:t>rt</a:t>
            </a:r>
            <a:r>
              <a:rPr spc="-9" baseline="2415" dirty="0">
                <a:solidFill>
                  <a:srgbClr val="585858"/>
                </a:solidFill>
                <a:latin typeface="Arial"/>
                <a:cs typeface="Arial"/>
              </a:rPr>
              <a:t>a</a:t>
            </a:r>
            <a:r>
              <a:rPr baseline="2415" dirty="0">
                <a:solidFill>
                  <a:srgbClr val="585858"/>
                </a:solidFill>
                <a:latin typeface="Arial"/>
                <a:cs typeface="Arial"/>
              </a:rPr>
              <a:t>in         </a:t>
            </a:r>
            <a:r>
              <a:rPr spc="282" baseline="2415" dirty="0">
                <a:solidFill>
                  <a:srgbClr val="585858"/>
                </a:solidFill>
                <a:latin typeface="Arial"/>
                <a:cs typeface="Arial"/>
              </a:rPr>
              <a:t> </a:t>
            </a:r>
            <a:r>
              <a:rPr sz="1200" spc="4" dirty="0">
                <a:solidFill>
                  <a:srgbClr val="404040"/>
                </a:solidFill>
                <a:latin typeface="Arial"/>
                <a:cs typeface="Arial"/>
              </a:rPr>
              <a:t>5%</a:t>
            </a:r>
            <a:endParaRPr sz="1200" dirty="0">
              <a:solidFill>
                <a:prstClr val="black"/>
              </a:solidFill>
              <a:latin typeface="Arial"/>
              <a:cs typeface="Arial"/>
            </a:endParaRPr>
          </a:p>
          <a:p>
            <a:pPr marL="420877" defTabSz="914400">
              <a:lnSpc>
                <a:spcPts val="1429"/>
              </a:lnSpc>
              <a:spcBef>
                <a:spcPts val="4515"/>
              </a:spcBef>
            </a:pPr>
            <a:r>
              <a:rPr baseline="2415" dirty="0">
                <a:solidFill>
                  <a:srgbClr val="585858"/>
                </a:solidFill>
                <a:latin typeface="Arial"/>
                <a:cs typeface="Arial"/>
              </a:rPr>
              <a:t>Co</a:t>
            </a:r>
            <a:r>
              <a:rPr spc="-4" baseline="2415" dirty="0">
                <a:solidFill>
                  <a:srgbClr val="585858"/>
                </a:solidFill>
                <a:latin typeface="Arial"/>
                <a:cs typeface="Arial"/>
              </a:rPr>
              <a:t>o</a:t>
            </a:r>
            <a:r>
              <a:rPr baseline="2415" dirty="0">
                <a:solidFill>
                  <a:srgbClr val="585858"/>
                </a:solidFill>
                <a:latin typeface="Arial"/>
                <a:cs typeface="Arial"/>
              </a:rPr>
              <a:t>l                            </a:t>
            </a:r>
            <a:r>
              <a:rPr spc="277" baseline="2415" dirty="0">
                <a:solidFill>
                  <a:srgbClr val="585858"/>
                </a:solidFill>
                <a:latin typeface="Arial"/>
                <a:cs typeface="Arial"/>
              </a:rPr>
              <a:t> </a:t>
            </a:r>
            <a:r>
              <a:rPr sz="1200" spc="4" dirty="0">
                <a:solidFill>
                  <a:srgbClr val="404040"/>
                </a:solidFill>
                <a:latin typeface="Arial"/>
                <a:cs typeface="Arial"/>
              </a:rPr>
              <a:t>21%</a:t>
            </a:r>
            <a:endParaRPr sz="1200" dirty="0">
              <a:solidFill>
                <a:prstClr val="black"/>
              </a:solidFill>
              <a:latin typeface="Arial"/>
              <a:cs typeface="Arial"/>
            </a:endParaRPr>
          </a:p>
          <a:p>
            <a:pPr marL="420877" defTabSz="914400">
              <a:lnSpc>
                <a:spcPts val="1429"/>
              </a:lnSpc>
              <a:spcBef>
                <a:spcPts val="4515"/>
              </a:spcBef>
            </a:pPr>
            <a:r>
              <a:rPr baseline="2415" dirty="0">
                <a:solidFill>
                  <a:srgbClr val="585858"/>
                </a:solidFill>
                <a:latin typeface="Arial"/>
                <a:cs typeface="Arial"/>
              </a:rPr>
              <a:t>Cold                   </a:t>
            </a:r>
            <a:r>
              <a:rPr spc="104" baseline="2415" dirty="0">
                <a:solidFill>
                  <a:srgbClr val="585858"/>
                </a:solidFill>
                <a:latin typeface="Arial"/>
                <a:cs typeface="Arial"/>
              </a:rPr>
              <a:t> </a:t>
            </a:r>
            <a:r>
              <a:rPr sz="1200" spc="4" dirty="0">
                <a:solidFill>
                  <a:srgbClr val="404040"/>
                </a:solidFill>
                <a:latin typeface="Arial"/>
                <a:cs typeface="Arial"/>
              </a:rPr>
              <a:t>13%</a:t>
            </a:r>
            <a:endParaRPr sz="1200" dirty="0">
              <a:solidFill>
                <a:prstClr val="black"/>
              </a:solidFill>
              <a:latin typeface="Arial"/>
              <a:cs typeface="Arial"/>
            </a:endParaRPr>
          </a:p>
          <a:p>
            <a:pPr marL="596392" marR="430885" algn="ctr" defTabSz="914400">
              <a:lnSpc>
                <a:spcPct val="95825"/>
              </a:lnSpc>
              <a:spcBef>
                <a:spcPts val="3592"/>
              </a:spcBef>
            </a:pPr>
            <a:r>
              <a:rPr sz="1200" dirty="0">
                <a:solidFill>
                  <a:srgbClr val="585858"/>
                </a:solidFill>
                <a:latin typeface="Arial"/>
                <a:cs typeface="Arial"/>
              </a:rPr>
              <a:t>Hot     </a:t>
            </a:r>
            <a:r>
              <a:rPr sz="1200" spc="252" dirty="0">
                <a:solidFill>
                  <a:srgbClr val="585858"/>
                </a:solidFill>
                <a:latin typeface="Arial"/>
                <a:cs typeface="Arial"/>
              </a:rPr>
              <a:t> </a:t>
            </a:r>
            <a:r>
              <a:rPr sz="1200" spc="-4" dirty="0">
                <a:solidFill>
                  <a:srgbClr val="585858"/>
                </a:solidFill>
                <a:latin typeface="Arial"/>
                <a:cs typeface="Arial"/>
              </a:rPr>
              <a:t>W</a:t>
            </a:r>
            <a:r>
              <a:rPr sz="1200" spc="4" dirty="0">
                <a:solidFill>
                  <a:srgbClr val="585858"/>
                </a:solidFill>
                <a:latin typeface="Arial"/>
                <a:cs typeface="Arial"/>
              </a:rPr>
              <a:t>a</a:t>
            </a:r>
            <a:r>
              <a:rPr sz="1200" dirty="0">
                <a:solidFill>
                  <a:srgbClr val="585858"/>
                </a:solidFill>
                <a:latin typeface="Arial"/>
                <a:cs typeface="Arial"/>
              </a:rPr>
              <a:t>rm    </a:t>
            </a:r>
            <a:r>
              <a:rPr sz="1200" spc="252" dirty="0">
                <a:solidFill>
                  <a:srgbClr val="585858"/>
                </a:solidFill>
                <a:latin typeface="Arial"/>
                <a:cs typeface="Arial"/>
              </a:rPr>
              <a:t> </a:t>
            </a:r>
            <a:r>
              <a:rPr sz="1200" dirty="0">
                <a:solidFill>
                  <a:srgbClr val="585858"/>
                </a:solidFill>
                <a:latin typeface="Arial"/>
                <a:cs typeface="Arial"/>
              </a:rPr>
              <a:t>Un</a:t>
            </a:r>
            <a:r>
              <a:rPr sz="1200" spc="-9" dirty="0">
                <a:solidFill>
                  <a:srgbClr val="585858"/>
                </a:solidFill>
                <a:latin typeface="Arial"/>
                <a:cs typeface="Arial"/>
              </a:rPr>
              <a:t>c</a:t>
            </a:r>
            <a:r>
              <a:rPr sz="1200" spc="4" dirty="0">
                <a:solidFill>
                  <a:srgbClr val="585858"/>
                </a:solidFill>
                <a:latin typeface="Arial"/>
                <a:cs typeface="Arial"/>
              </a:rPr>
              <a:t>e</a:t>
            </a:r>
            <a:r>
              <a:rPr sz="1200" dirty="0">
                <a:solidFill>
                  <a:srgbClr val="585858"/>
                </a:solidFill>
                <a:latin typeface="Arial"/>
                <a:cs typeface="Arial"/>
              </a:rPr>
              <a:t>rt</a:t>
            </a:r>
            <a:r>
              <a:rPr sz="1200" spc="-9" dirty="0">
                <a:solidFill>
                  <a:srgbClr val="585858"/>
                </a:solidFill>
                <a:latin typeface="Arial"/>
                <a:cs typeface="Arial"/>
              </a:rPr>
              <a:t>a</a:t>
            </a:r>
            <a:r>
              <a:rPr sz="1200" dirty="0">
                <a:solidFill>
                  <a:srgbClr val="585858"/>
                </a:solidFill>
                <a:latin typeface="Arial"/>
                <a:cs typeface="Arial"/>
              </a:rPr>
              <a:t>in    </a:t>
            </a:r>
            <a:r>
              <a:rPr sz="1200" spc="257" dirty="0">
                <a:solidFill>
                  <a:srgbClr val="585858"/>
                </a:solidFill>
                <a:latin typeface="Arial"/>
                <a:cs typeface="Arial"/>
              </a:rPr>
              <a:t> </a:t>
            </a:r>
            <a:r>
              <a:rPr sz="1200" dirty="0">
                <a:solidFill>
                  <a:srgbClr val="585858"/>
                </a:solidFill>
                <a:latin typeface="Arial"/>
                <a:cs typeface="Arial"/>
              </a:rPr>
              <a:t>Co</a:t>
            </a:r>
            <a:r>
              <a:rPr sz="1200" spc="-4" dirty="0">
                <a:solidFill>
                  <a:srgbClr val="585858"/>
                </a:solidFill>
                <a:latin typeface="Arial"/>
                <a:cs typeface="Arial"/>
              </a:rPr>
              <a:t>o</a:t>
            </a:r>
            <a:r>
              <a:rPr sz="1200" dirty="0">
                <a:solidFill>
                  <a:srgbClr val="585858"/>
                </a:solidFill>
                <a:latin typeface="Arial"/>
                <a:cs typeface="Arial"/>
              </a:rPr>
              <a:t>l    </a:t>
            </a:r>
            <a:r>
              <a:rPr sz="1200" spc="257" dirty="0">
                <a:solidFill>
                  <a:srgbClr val="585858"/>
                </a:solidFill>
                <a:latin typeface="Arial"/>
                <a:cs typeface="Arial"/>
              </a:rPr>
              <a:t> </a:t>
            </a:r>
            <a:r>
              <a:rPr sz="1200" dirty="0">
                <a:solidFill>
                  <a:srgbClr val="585858"/>
                </a:solidFill>
                <a:latin typeface="Arial"/>
                <a:cs typeface="Arial"/>
              </a:rPr>
              <a:t>Cold</a:t>
            </a:r>
            <a:endParaRPr sz="1200" dirty="0">
              <a:solidFill>
                <a:prstClr val="black"/>
              </a:solidFill>
              <a:latin typeface="Arial"/>
              <a:cs typeface="Aria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Tree>
    <p:extLst>
      <p:ext uri="{BB962C8B-B14F-4D97-AF65-F5344CB8AC3E}">
        <p14:creationId xmlns:p14="http://schemas.microsoft.com/office/powerpoint/2010/main" val="232637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99000">
              <a:schemeClr val="bg1"/>
            </a:gs>
            <a:gs pos="100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7" name="object 47"/>
          <p:cNvSpPr/>
          <p:nvPr/>
        </p:nvSpPr>
        <p:spPr>
          <a:xfrm>
            <a:off x="2096517"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latin typeface="Calibri"/>
            </a:endParaRPr>
          </a:p>
        </p:txBody>
      </p:sp>
      <p:sp>
        <p:nvSpPr>
          <p:cNvPr id="48" name="object 48"/>
          <p:cNvSpPr/>
          <p:nvPr/>
        </p:nvSpPr>
        <p:spPr>
          <a:xfrm>
            <a:off x="2866644" y="2386585"/>
            <a:ext cx="2223516" cy="260603"/>
          </a:xfrm>
          <a:custGeom>
            <a:avLst/>
            <a:gdLst/>
            <a:ahLst/>
            <a:cxnLst/>
            <a:rect l="l" t="t" r="r" b="b"/>
            <a:pathLst>
              <a:path w="2223516" h="260603">
                <a:moveTo>
                  <a:pt x="0" y="260603"/>
                </a:moveTo>
                <a:lnTo>
                  <a:pt x="2223516" y="260603"/>
                </a:lnTo>
                <a:lnTo>
                  <a:pt x="2223516" y="0"/>
                </a:lnTo>
                <a:lnTo>
                  <a:pt x="0" y="0"/>
                </a:lnTo>
                <a:lnTo>
                  <a:pt x="0" y="260603"/>
                </a:lnTo>
                <a:close/>
              </a:path>
            </a:pathLst>
          </a:custGeom>
          <a:solidFill>
            <a:srgbClr val="E36C09"/>
          </a:solidFill>
        </p:spPr>
        <p:txBody>
          <a:bodyPr wrap="square" lIns="0" tIns="0" rIns="0" bIns="0" rtlCol="0">
            <a:noAutofit/>
          </a:bodyPr>
          <a:lstStyle/>
          <a:p>
            <a:pPr defTabSz="914400"/>
            <a:endParaRPr>
              <a:solidFill>
                <a:prstClr val="black"/>
              </a:solidFill>
              <a:latin typeface="Calibri"/>
            </a:endParaRPr>
          </a:p>
        </p:txBody>
      </p:sp>
      <p:sp>
        <p:nvSpPr>
          <p:cNvPr id="49" name="object 49"/>
          <p:cNvSpPr/>
          <p:nvPr/>
        </p:nvSpPr>
        <p:spPr>
          <a:xfrm>
            <a:off x="2866644" y="3122677"/>
            <a:ext cx="2293620" cy="260603"/>
          </a:xfrm>
          <a:custGeom>
            <a:avLst/>
            <a:gdLst/>
            <a:ahLst/>
            <a:cxnLst/>
            <a:rect l="l" t="t" r="r" b="b"/>
            <a:pathLst>
              <a:path w="2293620" h="260603">
                <a:moveTo>
                  <a:pt x="0" y="260603"/>
                </a:moveTo>
                <a:lnTo>
                  <a:pt x="2293620" y="260603"/>
                </a:lnTo>
                <a:lnTo>
                  <a:pt x="2293620" y="0"/>
                </a:lnTo>
                <a:lnTo>
                  <a:pt x="0" y="0"/>
                </a:lnTo>
                <a:lnTo>
                  <a:pt x="0" y="260603"/>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50" name="object 50"/>
          <p:cNvSpPr/>
          <p:nvPr/>
        </p:nvSpPr>
        <p:spPr>
          <a:xfrm>
            <a:off x="2866645" y="3858768"/>
            <a:ext cx="347471" cy="260604"/>
          </a:xfrm>
          <a:custGeom>
            <a:avLst/>
            <a:gdLst/>
            <a:ahLst/>
            <a:cxnLst/>
            <a:rect l="l" t="t" r="r" b="b"/>
            <a:pathLst>
              <a:path w="347471" h="260603">
                <a:moveTo>
                  <a:pt x="0" y="260603"/>
                </a:moveTo>
                <a:lnTo>
                  <a:pt x="347471" y="260603"/>
                </a:lnTo>
                <a:lnTo>
                  <a:pt x="347471" y="0"/>
                </a:lnTo>
                <a:lnTo>
                  <a:pt x="0" y="0"/>
                </a:lnTo>
                <a:lnTo>
                  <a:pt x="0" y="260603"/>
                </a:lnTo>
                <a:close/>
              </a:path>
            </a:pathLst>
          </a:custGeom>
          <a:solidFill>
            <a:srgbClr val="E6B8B8"/>
          </a:solidFill>
        </p:spPr>
        <p:txBody>
          <a:bodyPr wrap="square" lIns="0" tIns="0" rIns="0" bIns="0" rtlCol="0">
            <a:noAutofit/>
          </a:bodyPr>
          <a:lstStyle/>
          <a:p>
            <a:pPr defTabSz="914400"/>
            <a:endParaRPr>
              <a:solidFill>
                <a:prstClr val="black"/>
              </a:solidFill>
              <a:latin typeface="Calibri"/>
            </a:endParaRPr>
          </a:p>
        </p:txBody>
      </p:sp>
      <p:sp>
        <p:nvSpPr>
          <p:cNvPr id="51" name="object 51"/>
          <p:cNvSpPr/>
          <p:nvPr/>
        </p:nvSpPr>
        <p:spPr>
          <a:xfrm>
            <a:off x="2866644" y="4594859"/>
            <a:ext cx="1251204" cy="260604"/>
          </a:xfrm>
          <a:custGeom>
            <a:avLst/>
            <a:gdLst/>
            <a:ahLst/>
            <a:cxnLst/>
            <a:rect l="l" t="t" r="r" b="b"/>
            <a:pathLst>
              <a:path w="1251204" h="260603">
                <a:moveTo>
                  <a:pt x="0" y="260604"/>
                </a:moveTo>
                <a:lnTo>
                  <a:pt x="1251204" y="260604"/>
                </a:lnTo>
                <a:lnTo>
                  <a:pt x="1251204" y="0"/>
                </a:lnTo>
                <a:lnTo>
                  <a:pt x="0" y="0"/>
                </a:lnTo>
                <a:lnTo>
                  <a:pt x="0" y="260604"/>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52" name="object 52"/>
          <p:cNvSpPr/>
          <p:nvPr/>
        </p:nvSpPr>
        <p:spPr>
          <a:xfrm>
            <a:off x="2866644" y="5330953"/>
            <a:ext cx="833628" cy="260603"/>
          </a:xfrm>
          <a:custGeom>
            <a:avLst/>
            <a:gdLst/>
            <a:ahLst/>
            <a:cxnLst/>
            <a:rect l="l" t="t" r="r" b="b"/>
            <a:pathLst>
              <a:path w="833628" h="260603">
                <a:moveTo>
                  <a:pt x="0" y="260604"/>
                </a:moveTo>
                <a:lnTo>
                  <a:pt x="833628" y="260604"/>
                </a:lnTo>
                <a:lnTo>
                  <a:pt x="833628" y="0"/>
                </a:lnTo>
                <a:lnTo>
                  <a:pt x="0" y="0"/>
                </a:lnTo>
                <a:lnTo>
                  <a:pt x="0" y="260604"/>
                </a:lnTo>
                <a:close/>
              </a:path>
            </a:pathLst>
          </a:custGeom>
          <a:solidFill>
            <a:srgbClr val="4F81BC"/>
          </a:solidFill>
        </p:spPr>
        <p:txBody>
          <a:bodyPr wrap="square" lIns="0" tIns="0" rIns="0" bIns="0" rtlCol="0">
            <a:noAutofit/>
          </a:bodyPr>
          <a:lstStyle/>
          <a:p>
            <a:pPr defTabSz="914400"/>
            <a:endParaRPr>
              <a:solidFill>
                <a:prstClr val="black"/>
              </a:solidFill>
              <a:latin typeface="Calibri"/>
            </a:endParaRPr>
          </a:p>
        </p:txBody>
      </p:sp>
      <p:sp>
        <p:nvSpPr>
          <p:cNvPr id="53" name="object 53"/>
          <p:cNvSpPr/>
          <p:nvPr/>
        </p:nvSpPr>
        <p:spPr>
          <a:xfrm>
            <a:off x="2866644" y="2148840"/>
            <a:ext cx="0" cy="3680460"/>
          </a:xfrm>
          <a:custGeom>
            <a:avLst/>
            <a:gdLst/>
            <a:ahLst/>
            <a:cxnLst/>
            <a:rect l="l" t="t" r="r" b="b"/>
            <a:pathLst>
              <a:path h="3680460">
                <a:moveTo>
                  <a:pt x="0" y="0"/>
                </a:moveTo>
                <a:lnTo>
                  <a:pt x="0" y="3680460"/>
                </a:lnTo>
              </a:path>
            </a:pathLst>
          </a:custGeom>
          <a:ln w="9144">
            <a:solidFill>
              <a:srgbClr val="D9D9D9"/>
            </a:solidFill>
          </a:ln>
        </p:spPr>
        <p:txBody>
          <a:bodyPr wrap="square" lIns="0" tIns="0" rIns="0" bIns="0" rtlCol="0">
            <a:noAutofit/>
          </a:bodyPr>
          <a:lstStyle/>
          <a:p>
            <a:pPr defTabSz="914400"/>
            <a:endParaRPr>
              <a:solidFill>
                <a:prstClr val="black"/>
              </a:solidFill>
              <a:latin typeface="Calibri"/>
            </a:endParaRPr>
          </a:p>
        </p:txBody>
      </p:sp>
      <p:sp>
        <p:nvSpPr>
          <p:cNvPr id="54" name="object 54"/>
          <p:cNvSpPr/>
          <p:nvPr/>
        </p:nvSpPr>
        <p:spPr>
          <a:xfrm>
            <a:off x="2423160"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E36C09"/>
          </a:solidFill>
        </p:spPr>
        <p:txBody>
          <a:bodyPr wrap="square" lIns="0" tIns="0" rIns="0" bIns="0" rtlCol="0">
            <a:noAutofit/>
          </a:bodyPr>
          <a:lstStyle/>
          <a:p>
            <a:pPr defTabSz="914400"/>
            <a:endParaRPr>
              <a:solidFill>
                <a:prstClr val="black"/>
              </a:solidFill>
              <a:latin typeface="Calibri"/>
            </a:endParaRPr>
          </a:p>
        </p:txBody>
      </p:sp>
      <p:sp>
        <p:nvSpPr>
          <p:cNvPr id="55" name="object 55"/>
          <p:cNvSpPr/>
          <p:nvPr/>
        </p:nvSpPr>
        <p:spPr>
          <a:xfrm>
            <a:off x="2901696"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56" name="object 56"/>
          <p:cNvSpPr/>
          <p:nvPr/>
        </p:nvSpPr>
        <p:spPr>
          <a:xfrm>
            <a:off x="3549395"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E6B8B8"/>
          </a:solidFill>
        </p:spPr>
        <p:txBody>
          <a:bodyPr wrap="square" lIns="0" tIns="0" rIns="0" bIns="0" rtlCol="0">
            <a:noAutofit/>
          </a:bodyPr>
          <a:lstStyle/>
          <a:p>
            <a:pPr defTabSz="914400"/>
            <a:endParaRPr>
              <a:solidFill>
                <a:prstClr val="black"/>
              </a:solidFill>
              <a:latin typeface="Calibri"/>
            </a:endParaRPr>
          </a:p>
        </p:txBody>
      </p:sp>
      <p:sp>
        <p:nvSpPr>
          <p:cNvPr id="57" name="object 57"/>
          <p:cNvSpPr/>
          <p:nvPr/>
        </p:nvSpPr>
        <p:spPr>
          <a:xfrm>
            <a:off x="4440936"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58" name="object 58"/>
          <p:cNvSpPr/>
          <p:nvPr/>
        </p:nvSpPr>
        <p:spPr>
          <a:xfrm>
            <a:off x="4995672"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4F81BC"/>
          </a:solidFill>
        </p:spPr>
        <p:txBody>
          <a:bodyPr wrap="square" lIns="0" tIns="0" rIns="0" bIns="0" rtlCol="0">
            <a:noAutofit/>
          </a:bodyPr>
          <a:lstStyle/>
          <a:p>
            <a:pPr defTabSz="914400"/>
            <a:endParaRPr>
              <a:solidFill>
                <a:prstClr val="black"/>
              </a:solidFill>
              <a:latin typeface="Calibri"/>
            </a:endParaRPr>
          </a:p>
        </p:txBody>
      </p:sp>
      <p:sp>
        <p:nvSpPr>
          <p:cNvPr id="59" name="object 59"/>
          <p:cNvSpPr/>
          <p:nvPr/>
        </p:nvSpPr>
        <p:spPr>
          <a:xfrm>
            <a:off x="2002537" y="1719072"/>
            <a:ext cx="3782567" cy="4570476"/>
          </a:xfrm>
          <a:custGeom>
            <a:avLst/>
            <a:gdLst/>
            <a:ahLst/>
            <a:cxnLst/>
            <a:rect l="l" t="t" r="r" b="b"/>
            <a:pathLst>
              <a:path w="3782567" h="4570476">
                <a:moveTo>
                  <a:pt x="0" y="4570476"/>
                </a:moveTo>
                <a:lnTo>
                  <a:pt x="3782567" y="4570476"/>
                </a:lnTo>
                <a:lnTo>
                  <a:pt x="3782567" y="0"/>
                </a:lnTo>
                <a:lnTo>
                  <a:pt x="0" y="0"/>
                </a:lnTo>
                <a:lnTo>
                  <a:pt x="0" y="4570476"/>
                </a:lnTo>
                <a:close/>
              </a:path>
            </a:pathLst>
          </a:custGeom>
          <a:ln w="9144">
            <a:solidFill>
              <a:srgbClr val="4F81BC"/>
            </a:solidFill>
          </a:ln>
        </p:spPr>
        <p:txBody>
          <a:bodyPr wrap="square" lIns="0" tIns="0" rIns="0" bIns="0" rtlCol="0">
            <a:noAutofit/>
          </a:bodyPr>
          <a:lstStyle/>
          <a:p>
            <a:pPr defTabSz="914400"/>
            <a:endParaRPr>
              <a:solidFill>
                <a:prstClr val="black"/>
              </a:solidFill>
              <a:latin typeface="Calibri"/>
            </a:endParaRPr>
          </a:p>
        </p:txBody>
      </p:sp>
      <p:sp>
        <p:nvSpPr>
          <p:cNvPr id="60" name="object 60"/>
          <p:cNvSpPr/>
          <p:nvPr/>
        </p:nvSpPr>
        <p:spPr>
          <a:xfrm>
            <a:off x="7319772" y="2401824"/>
            <a:ext cx="1965960" cy="230124"/>
          </a:xfrm>
          <a:custGeom>
            <a:avLst/>
            <a:gdLst/>
            <a:ahLst/>
            <a:cxnLst/>
            <a:rect l="l" t="t" r="r" b="b"/>
            <a:pathLst>
              <a:path w="1965960" h="230124">
                <a:moveTo>
                  <a:pt x="0" y="230124"/>
                </a:moveTo>
                <a:lnTo>
                  <a:pt x="1965960" y="230124"/>
                </a:lnTo>
                <a:lnTo>
                  <a:pt x="1965960" y="0"/>
                </a:lnTo>
                <a:lnTo>
                  <a:pt x="0" y="0"/>
                </a:lnTo>
                <a:lnTo>
                  <a:pt x="0" y="230124"/>
                </a:lnTo>
                <a:close/>
              </a:path>
            </a:pathLst>
          </a:custGeom>
          <a:solidFill>
            <a:srgbClr val="FF6600"/>
          </a:solidFill>
        </p:spPr>
        <p:txBody>
          <a:bodyPr wrap="square" lIns="0" tIns="0" rIns="0" bIns="0" rtlCol="0">
            <a:noAutofit/>
          </a:bodyPr>
          <a:lstStyle/>
          <a:p>
            <a:pPr defTabSz="914400"/>
            <a:endParaRPr>
              <a:solidFill>
                <a:prstClr val="black"/>
              </a:solidFill>
              <a:latin typeface="Calibri"/>
            </a:endParaRPr>
          </a:p>
        </p:txBody>
      </p:sp>
      <p:sp>
        <p:nvSpPr>
          <p:cNvPr id="61" name="object 61"/>
          <p:cNvSpPr/>
          <p:nvPr/>
        </p:nvSpPr>
        <p:spPr>
          <a:xfrm>
            <a:off x="7319772" y="3137916"/>
            <a:ext cx="2401824" cy="230124"/>
          </a:xfrm>
          <a:custGeom>
            <a:avLst/>
            <a:gdLst/>
            <a:ahLst/>
            <a:cxnLst/>
            <a:rect l="l" t="t" r="r" b="b"/>
            <a:pathLst>
              <a:path w="2401824" h="230124">
                <a:moveTo>
                  <a:pt x="0" y="230124"/>
                </a:moveTo>
                <a:lnTo>
                  <a:pt x="2401824" y="230124"/>
                </a:lnTo>
                <a:lnTo>
                  <a:pt x="2401824" y="0"/>
                </a:lnTo>
                <a:lnTo>
                  <a:pt x="0" y="0"/>
                </a:lnTo>
                <a:lnTo>
                  <a:pt x="0" y="230124"/>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62" name="object 62"/>
          <p:cNvSpPr/>
          <p:nvPr/>
        </p:nvSpPr>
        <p:spPr>
          <a:xfrm>
            <a:off x="7319772" y="3874007"/>
            <a:ext cx="437388" cy="230124"/>
          </a:xfrm>
          <a:custGeom>
            <a:avLst/>
            <a:gdLst/>
            <a:ahLst/>
            <a:cxnLst/>
            <a:rect l="l" t="t" r="r" b="b"/>
            <a:pathLst>
              <a:path w="437388" h="230124">
                <a:moveTo>
                  <a:pt x="0" y="230124"/>
                </a:moveTo>
                <a:lnTo>
                  <a:pt x="437388" y="230124"/>
                </a:lnTo>
                <a:lnTo>
                  <a:pt x="437388" y="0"/>
                </a:lnTo>
                <a:lnTo>
                  <a:pt x="0" y="0"/>
                </a:lnTo>
                <a:lnTo>
                  <a:pt x="0" y="230124"/>
                </a:lnTo>
                <a:close/>
              </a:path>
            </a:pathLst>
          </a:custGeom>
          <a:solidFill>
            <a:srgbClr val="F9C090"/>
          </a:solidFill>
        </p:spPr>
        <p:txBody>
          <a:bodyPr wrap="square" lIns="0" tIns="0" rIns="0" bIns="0" rtlCol="0">
            <a:noAutofit/>
          </a:bodyPr>
          <a:lstStyle/>
          <a:p>
            <a:pPr defTabSz="914400"/>
            <a:endParaRPr>
              <a:solidFill>
                <a:prstClr val="black"/>
              </a:solidFill>
              <a:latin typeface="Calibri"/>
            </a:endParaRPr>
          </a:p>
        </p:txBody>
      </p:sp>
      <p:sp>
        <p:nvSpPr>
          <p:cNvPr id="63" name="object 63"/>
          <p:cNvSpPr/>
          <p:nvPr/>
        </p:nvSpPr>
        <p:spPr>
          <a:xfrm>
            <a:off x="7319772" y="4610100"/>
            <a:ext cx="1455420" cy="230124"/>
          </a:xfrm>
          <a:custGeom>
            <a:avLst/>
            <a:gdLst/>
            <a:ahLst/>
            <a:cxnLst/>
            <a:rect l="l" t="t" r="r" b="b"/>
            <a:pathLst>
              <a:path w="1455420" h="230124">
                <a:moveTo>
                  <a:pt x="0" y="230124"/>
                </a:moveTo>
                <a:lnTo>
                  <a:pt x="1455420" y="230124"/>
                </a:lnTo>
                <a:lnTo>
                  <a:pt x="1455420" y="0"/>
                </a:lnTo>
                <a:lnTo>
                  <a:pt x="0" y="0"/>
                </a:lnTo>
                <a:lnTo>
                  <a:pt x="0" y="230124"/>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64" name="object 64"/>
          <p:cNvSpPr/>
          <p:nvPr/>
        </p:nvSpPr>
        <p:spPr>
          <a:xfrm>
            <a:off x="7319773" y="5346192"/>
            <a:ext cx="1019555" cy="230124"/>
          </a:xfrm>
          <a:custGeom>
            <a:avLst/>
            <a:gdLst/>
            <a:ahLst/>
            <a:cxnLst/>
            <a:rect l="l" t="t" r="r" b="b"/>
            <a:pathLst>
              <a:path w="1019555" h="230124">
                <a:moveTo>
                  <a:pt x="0" y="230124"/>
                </a:moveTo>
                <a:lnTo>
                  <a:pt x="1019555" y="230124"/>
                </a:lnTo>
                <a:lnTo>
                  <a:pt x="1019555" y="0"/>
                </a:lnTo>
                <a:lnTo>
                  <a:pt x="0" y="0"/>
                </a:lnTo>
                <a:lnTo>
                  <a:pt x="0" y="230124"/>
                </a:lnTo>
                <a:close/>
              </a:path>
            </a:pathLst>
          </a:custGeom>
          <a:solidFill>
            <a:srgbClr val="375F92"/>
          </a:solidFill>
        </p:spPr>
        <p:txBody>
          <a:bodyPr wrap="square" lIns="0" tIns="0" rIns="0" bIns="0" rtlCol="0">
            <a:noAutofit/>
          </a:bodyPr>
          <a:lstStyle/>
          <a:p>
            <a:pPr defTabSz="914400"/>
            <a:endParaRPr>
              <a:solidFill>
                <a:prstClr val="black"/>
              </a:solidFill>
              <a:latin typeface="Calibri"/>
            </a:endParaRPr>
          </a:p>
        </p:txBody>
      </p:sp>
      <p:sp>
        <p:nvSpPr>
          <p:cNvPr id="65" name="object 65"/>
          <p:cNvSpPr/>
          <p:nvPr/>
        </p:nvSpPr>
        <p:spPr>
          <a:xfrm>
            <a:off x="7319772" y="2148840"/>
            <a:ext cx="0" cy="3680460"/>
          </a:xfrm>
          <a:custGeom>
            <a:avLst/>
            <a:gdLst/>
            <a:ahLst/>
            <a:cxnLst/>
            <a:rect l="l" t="t" r="r" b="b"/>
            <a:pathLst>
              <a:path h="3680460">
                <a:moveTo>
                  <a:pt x="0" y="0"/>
                </a:moveTo>
                <a:lnTo>
                  <a:pt x="0" y="3680460"/>
                </a:lnTo>
              </a:path>
            </a:pathLst>
          </a:custGeom>
          <a:ln w="9144">
            <a:solidFill>
              <a:srgbClr val="D9D9D9"/>
            </a:solidFill>
          </a:ln>
        </p:spPr>
        <p:txBody>
          <a:bodyPr wrap="square" lIns="0" tIns="0" rIns="0" bIns="0" rtlCol="0">
            <a:noAutofit/>
          </a:bodyPr>
          <a:lstStyle/>
          <a:p>
            <a:pPr defTabSz="914400"/>
            <a:endParaRPr>
              <a:solidFill>
                <a:prstClr val="black"/>
              </a:solidFill>
              <a:latin typeface="Calibri"/>
            </a:endParaRPr>
          </a:p>
        </p:txBody>
      </p:sp>
      <p:sp>
        <p:nvSpPr>
          <p:cNvPr id="66" name="object 66"/>
          <p:cNvSpPr/>
          <p:nvPr/>
        </p:nvSpPr>
        <p:spPr>
          <a:xfrm>
            <a:off x="6917436" y="6053328"/>
            <a:ext cx="77724" cy="76200"/>
          </a:xfrm>
          <a:custGeom>
            <a:avLst/>
            <a:gdLst/>
            <a:ahLst/>
            <a:cxnLst/>
            <a:rect l="l" t="t" r="r" b="b"/>
            <a:pathLst>
              <a:path w="77724" h="76200">
                <a:moveTo>
                  <a:pt x="0" y="76200"/>
                </a:moveTo>
                <a:lnTo>
                  <a:pt x="77724" y="76200"/>
                </a:lnTo>
                <a:lnTo>
                  <a:pt x="77724" y="0"/>
                </a:lnTo>
                <a:lnTo>
                  <a:pt x="0" y="0"/>
                </a:lnTo>
                <a:lnTo>
                  <a:pt x="0" y="76200"/>
                </a:lnTo>
                <a:close/>
              </a:path>
            </a:pathLst>
          </a:custGeom>
          <a:solidFill>
            <a:srgbClr val="FF6600"/>
          </a:solidFill>
        </p:spPr>
        <p:txBody>
          <a:bodyPr wrap="square" lIns="0" tIns="0" rIns="0" bIns="0" rtlCol="0">
            <a:noAutofit/>
          </a:bodyPr>
          <a:lstStyle/>
          <a:p>
            <a:pPr defTabSz="914400"/>
            <a:endParaRPr>
              <a:solidFill>
                <a:prstClr val="black"/>
              </a:solidFill>
              <a:latin typeface="Calibri"/>
            </a:endParaRPr>
          </a:p>
        </p:txBody>
      </p:sp>
      <p:sp>
        <p:nvSpPr>
          <p:cNvPr id="67" name="object 67"/>
          <p:cNvSpPr/>
          <p:nvPr/>
        </p:nvSpPr>
        <p:spPr>
          <a:xfrm>
            <a:off x="7440168"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FC000"/>
          </a:solidFill>
        </p:spPr>
        <p:txBody>
          <a:bodyPr wrap="square" lIns="0" tIns="0" rIns="0" bIns="0" rtlCol="0">
            <a:noAutofit/>
          </a:bodyPr>
          <a:lstStyle/>
          <a:p>
            <a:pPr defTabSz="914400"/>
            <a:endParaRPr>
              <a:solidFill>
                <a:prstClr val="black"/>
              </a:solidFill>
              <a:latin typeface="Calibri"/>
            </a:endParaRPr>
          </a:p>
        </p:txBody>
      </p:sp>
      <p:sp>
        <p:nvSpPr>
          <p:cNvPr id="68" name="object 68"/>
          <p:cNvSpPr/>
          <p:nvPr/>
        </p:nvSpPr>
        <p:spPr>
          <a:xfrm>
            <a:off x="8089392"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9C090"/>
          </a:solidFill>
        </p:spPr>
        <p:txBody>
          <a:bodyPr wrap="square" lIns="0" tIns="0" rIns="0" bIns="0" rtlCol="0">
            <a:noAutofit/>
          </a:bodyPr>
          <a:lstStyle/>
          <a:p>
            <a:pPr defTabSz="914400"/>
            <a:endParaRPr>
              <a:solidFill>
                <a:prstClr val="black"/>
              </a:solidFill>
              <a:latin typeface="Calibri"/>
            </a:endParaRPr>
          </a:p>
        </p:txBody>
      </p:sp>
      <p:sp>
        <p:nvSpPr>
          <p:cNvPr id="69" name="object 69"/>
          <p:cNvSpPr/>
          <p:nvPr/>
        </p:nvSpPr>
        <p:spPr>
          <a:xfrm>
            <a:off x="8983980"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AFEF"/>
          </a:solidFill>
        </p:spPr>
        <p:txBody>
          <a:bodyPr wrap="square" lIns="0" tIns="0" rIns="0" bIns="0" rtlCol="0">
            <a:noAutofit/>
          </a:bodyPr>
          <a:lstStyle/>
          <a:p>
            <a:pPr defTabSz="914400"/>
            <a:endParaRPr>
              <a:solidFill>
                <a:prstClr val="black"/>
              </a:solidFill>
              <a:latin typeface="Calibri"/>
            </a:endParaRPr>
          </a:p>
        </p:txBody>
      </p:sp>
      <p:sp>
        <p:nvSpPr>
          <p:cNvPr id="70" name="object 70"/>
          <p:cNvSpPr/>
          <p:nvPr/>
        </p:nvSpPr>
        <p:spPr>
          <a:xfrm>
            <a:off x="9540240" y="6053328"/>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375F92"/>
          </a:solidFill>
        </p:spPr>
        <p:txBody>
          <a:bodyPr wrap="square" lIns="0" tIns="0" rIns="0" bIns="0" rtlCol="0">
            <a:noAutofit/>
          </a:bodyPr>
          <a:lstStyle/>
          <a:p>
            <a:pPr defTabSz="914400"/>
            <a:endParaRPr>
              <a:solidFill>
                <a:prstClr val="black"/>
              </a:solidFill>
              <a:latin typeface="Calibri"/>
            </a:endParaRPr>
          </a:p>
        </p:txBody>
      </p:sp>
      <p:sp>
        <p:nvSpPr>
          <p:cNvPr id="71" name="object 71"/>
          <p:cNvSpPr/>
          <p:nvPr/>
        </p:nvSpPr>
        <p:spPr>
          <a:xfrm>
            <a:off x="6455665" y="1719072"/>
            <a:ext cx="3915155" cy="4570476"/>
          </a:xfrm>
          <a:custGeom>
            <a:avLst/>
            <a:gdLst/>
            <a:ahLst/>
            <a:cxnLst/>
            <a:rect l="l" t="t" r="r" b="b"/>
            <a:pathLst>
              <a:path w="3915155" h="4570476">
                <a:moveTo>
                  <a:pt x="0" y="4570476"/>
                </a:moveTo>
                <a:lnTo>
                  <a:pt x="3915155" y="4570476"/>
                </a:lnTo>
                <a:lnTo>
                  <a:pt x="3915155" y="0"/>
                </a:lnTo>
                <a:lnTo>
                  <a:pt x="0" y="0"/>
                </a:lnTo>
                <a:lnTo>
                  <a:pt x="0" y="4570476"/>
                </a:lnTo>
                <a:close/>
              </a:path>
            </a:pathLst>
          </a:custGeom>
          <a:ln w="9144">
            <a:solidFill>
              <a:srgbClr val="4F81BC"/>
            </a:solidFill>
          </a:ln>
        </p:spPr>
        <p:txBody>
          <a:bodyPr wrap="square" lIns="0" tIns="0" rIns="0" bIns="0" rtlCol="0">
            <a:noAutofit/>
          </a:bodyPr>
          <a:lstStyle/>
          <a:p>
            <a:pPr defTabSz="914400"/>
            <a:endParaRPr>
              <a:solidFill>
                <a:prstClr val="black"/>
              </a:solidFill>
              <a:latin typeface="Calibri"/>
            </a:endParaRPr>
          </a:p>
        </p:txBody>
      </p:sp>
      <p:sp>
        <p:nvSpPr>
          <p:cNvPr id="72" name="object 72"/>
          <p:cNvSpPr/>
          <p:nvPr/>
        </p:nvSpPr>
        <p:spPr>
          <a:xfrm>
            <a:off x="1829715" y="476072"/>
            <a:ext cx="4405249" cy="427024"/>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latin typeface="Calibri"/>
            </a:endParaRPr>
          </a:p>
        </p:txBody>
      </p:sp>
      <p:sp>
        <p:nvSpPr>
          <p:cNvPr id="46" name="object 46"/>
          <p:cNvSpPr txBox="1"/>
          <p:nvPr/>
        </p:nvSpPr>
        <p:spPr>
          <a:xfrm>
            <a:off x="2081886" y="1150167"/>
            <a:ext cx="1083589" cy="254000"/>
          </a:xfrm>
          <a:prstGeom prst="rect">
            <a:avLst/>
          </a:prstGeom>
        </p:spPr>
        <p:txBody>
          <a:bodyPr wrap="square" lIns="0" tIns="0" rIns="0" bIns="0" rtlCol="0">
            <a:noAutofit/>
          </a:bodyPr>
          <a:lstStyle/>
          <a:p>
            <a:pPr marL="12700" defTabSz="914400">
              <a:lnSpc>
                <a:spcPts val="1939"/>
              </a:lnSpc>
              <a:spcBef>
                <a:spcPts val="97"/>
              </a:spcBef>
            </a:pPr>
            <a:r>
              <a:rPr spc="-29" dirty="0">
                <a:solidFill>
                  <a:prstClr val="black"/>
                </a:solidFill>
                <a:latin typeface="Arial"/>
                <a:cs typeface="Arial"/>
              </a:rPr>
              <a:t>W</a:t>
            </a:r>
            <a:r>
              <a:rPr dirty="0">
                <a:solidFill>
                  <a:prstClr val="black"/>
                </a:solidFill>
                <a:latin typeface="Arial"/>
                <a:cs typeface="Arial"/>
              </a:rPr>
              <a:t>orks</a:t>
            </a:r>
            <a:r>
              <a:rPr spc="-9" dirty="0">
                <a:solidFill>
                  <a:prstClr val="black"/>
                </a:solidFill>
                <a:latin typeface="Arial"/>
                <a:cs typeface="Arial"/>
              </a:rPr>
              <a:t>h</a:t>
            </a:r>
            <a:r>
              <a:rPr dirty="0">
                <a:solidFill>
                  <a:prstClr val="black"/>
                </a:solidFill>
                <a:latin typeface="Arial"/>
                <a:cs typeface="Arial"/>
              </a:rPr>
              <a:t>op</a:t>
            </a:r>
          </a:p>
        </p:txBody>
      </p:sp>
      <p:sp>
        <p:nvSpPr>
          <p:cNvPr id="45" name="object 45"/>
          <p:cNvSpPr txBox="1"/>
          <p:nvPr/>
        </p:nvSpPr>
        <p:spPr>
          <a:xfrm>
            <a:off x="6668517" y="1150167"/>
            <a:ext cx="770407" cy="254000"/>
          </a:xfrm>
          <a:prstGeom prst="rect">
            <a:avLst/>
          </a:prstGeom>
        </p:spPr>
        <p:txBody>
          <a:bodyPr wrap="square" lIns="0" tIns="0" rIns="0" bIns="0" rtlCol="0">
            <a:noAutofit/>
          </a:bodyPr>
          <a:lstStyle/>
          <a:p>
            <a:pPr marL="12700" defTabSz="914400">
              <a:lnSpc>
                <a:spcPts val="1939"/>
              </a:lnSpc>
              <a:spcBef>
                <a:spcPts val="97"/>
              </a:spcBef>
            </a:pPr>
            <a:r>
              <a:rPr dirty="0">
                <a:solidFill>
                  <a:prstClr val="black"/>
                </a:solidFill>
                <a:latin typeface="Arial"/>
                <a:cs typeface="Arial"/>
              </a:rPr>
              <a:t>S</a:t>
            </a:r>
            <a:r>
              <a:rPr spc="-4" dirty="0">
                <a:solidFill>
                  <a:prstClr val="black"/>
                </a:solidFill>
                <a:latin typeface="Arial"/>
                <a:cs typeface="Arial"/>
              </a:rPr>
              <a:t>u</a:t>
            </a:r>
            <a:r>
              <a:rPr dirty="0">
                <a:solidFill>
                  <a:prstClr val="black"/>
                </a:solidFill>
                <a:latin typeface="Arial"/>
                <a:cs typeface="Arial"/>
              </a:rPr>
              <a:t>rvey</a:t>
            </a:r>
            <a:endParaRPr>
              <a:solidFill>
                <a:prstClr val="black"/>
              </a:solidFill>
              <a:latin typeface="Arial"/>
              <a:cs typeface="Arial"/>
            </a:endParaRPr>
          </a:p>
        </p:txBody>
      </p:sp>
      <p:sp>
        <p:nvSpPr>
          <p:cNvPr id="44" name="object 44"/>
          <p:cNvSpPr txBox="1"/>
          <p:nvPr/>
        </p:nvSpPr>
        <p:spPr>
          <a:xfrm>
            <a:off x="9991725" y="6343733"/>
            <a:ext cx="156996" cy="130556"/>
          </a:xfrm>
          <a:prstGeom prst="rect">
            <a:avLst/>
          </a:prstGeom>
        </p:spPr>
        <p:txBody>
          <a:bodyPr wrap="square" lIns="0" tIns="0" rIns="0" bIns="0" rtlCol="0">
            <a:noAutofit/>
          </a:bodyPr>
          <a:lstStyle/>
          <a:p>
            <a:pPr marL="12700" defTabSz="914400">
              <a:lnSpc>
                <a:spcPct val="95825"/>
              </a:lnSpc>
              <a:spcBef>
                <a:spcPts val="20"/>
              </a:spcBef>
            </a:pPr>
            <a:r>
              <a:rPr sz="800" spc="-4" dirty="0">
                <a:solidFill>
                  <a:srgbClr val="181818"/>
                </a:solidFill>
                <a:latin typeface="Arial"/>
                <a:cs typeface="Arial"/>
              </a:rPr>
              <a:t>22</a:t>
            </a:r>
            <a:endParaRPr sz="800">
              <a:solidFill>
                <a:prstClr val="black"/>
              </a:solidFill>
              <a:latin typeface="Arial"/>
              <a:cs typeface="Arial"/>
            </a:endParaRPr>
          </a:p>
        </p:txBody>
      </p:sp>
      <p:sp>
        <p:nvSpPr>
          <p:cNvPr id="43" name="object 43"/>
          <p:cNvSpPr txBox="1"/>
          <p:nvPr/>
        </p:nvSpPr>
        <p:spPr>
          <a:xfrm>
            <a:off x="9540240"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42" name="object 42"/>
          <p:cNvSpPr txBox="1"/>
          <p:nvPr/>
        </p:nvSpPr>
        <p:spPr>
          <a:xfrm>
            <a:off x="8983980"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41" name="object 41"/>
          <p:cNvSpPr txBox="1"/>
          <p:nvPr/>
        </p:nvSpPr>
        <p:spPr>
          <a:xfrm>
            <a:off x="8089392"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40" name="object 40"/>
          <p:cNvSpPr txBox="1"/>
          <p:nvPr/>
        </p:nvSpPr>
        <p:spPr>
          <a:xfrm>
            <a:off x="7440168"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9" name="object 39"/>
          <p:cNvSpPr txBox="1"/>
          <p:nvPr/>
        </p:nvSpPr>
        <p:spPr>
          <a:xfrm>
            <a:off x="6917436" y="6053328"/>
            <a:ext cx="77724"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8" name="object 38"/>
          <p:cNvSpPr txBox="1"/>
          <p:nvPr/>
        </p:nvSpPr>
        <p:spPr>
          <a:xfrm>
            <a:off x="4995672"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7" name="object 37"/>
          <p:cNvSpPr txBox="1"/>
          <p:nvPr/>
        </p:nvSpPr>
        <p:spPr>
          <a:xfrm>
            <a:off x="4440936"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6" name="object 36"/>
          <p:cNvSpPr txBox="1"/>
          <p:nvPr/>
        </p:nvSpPr>
        <p:spPr>
          <a:xfrm>
            <a:off x="3549395"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5" name="object 35"/>
          <p:cNvSpPr txBox="1"/>
          <p:nvPr/>
        </p:nvSpPr>
        <p:spPr>
          <a:xfrm>
            <a:off x="2901696"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4" name="object 34"/>
          <p:cNvSpPr txBox="1"/>
          <p:nvPr/>
        </p:nvSpPr>
        <p:spPr>
          <a:xfrm>
            <a:off x="2423160" y="6053328"/>
            <a:ext cx="76200" cy="76200"/>
          </a:xfrm>
          <a:prstGeom prst="rect">
            <a:avLst/>
          </a:prstGeom>
        </p:spPr>
        <p:txBody>
          <a:bodyPr wrap="square" lIns="0" tIns="0" rIns="0" bIns="0" rtlCol="0">
            <a:noAutofit/>
          </a:bodyPr>
          <a:lstStyle/>
          <a:p>
            <a:pPr marL="25400" defTabSz="914400">
              <a:lnSpc>
                <a:spcPts val="600"/>
              </a:lnSpc>
            </a:pPr>
            <a:endParaRPr sz="600">
              <a:solidFill>
                <a:prstClr val="black"/>
              </a:solidFill>
              <a:latin typeface="Calibri"/>
            </a:endParaRPr>
          </a:p>
        </p:txBody>
      </p:sp>
      <p:sp>
        <p:nvSpPr>
          <p:cNvPr id="33" name="object 33"/>
          <p:cNvSpPr txBox="1"/>
          <p:nvPr/>
        </p:nvSpPr>
        <p:spPr>
          <a:xfrm>
            <a:off x="7319772" y="2148840"/>
            <a:ext cx="2401824" cy="25298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2" name="object 32"/>
          <p:cNvSpPr txBox="1"/>
          <p:nvPr/>
        </p:nvSpPr>
        <p:spPr>
          <a:xfrm>
            <a:off x="7319772" y="2401824"/>
            <a:ext cx="1965960"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1" name="object 31"/>
          <p:cNvSpPr txBox="1"/>
          <p:nvPr/>
        </p:nvSpPr>
        <p:spPr>
          <a:xfrm>
            <a:off x="9285733" y="2401824"/>
            <a:ext cx="435863"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0" name="object 30"/>
          <p:cNvSpPr txBox="1"/>
          <p:nvPr/>
        </p:nvSpPr>
        <p:spPr>
          <a:xfrm>
            <a:off x="7319772" y="2631949"/>
            <a:ext cx="2401824" cy="505967"/>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9" name="object 29"/>
          <p:cNvSpPr txBox="1"/>
          <p:nvPr/>
        </p:nvSpPr>
        <p:spPr>
          <a:xfrm>
            <a:off x="7319772" y="3137916"/>
            <a:ext cx="2401824"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8" name="object 28"/>
          <p:cNvSpPr txBox="1"/>
          <p:nvPr/>
        </p:nvSpPr>
        <p:spPr>
          <a:xfrm>
            <a:off x="7319772" y="3368040"/>
            <a:ext cx="2401824" cy="505968"/>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7" name="object 27"/>
          <p:cNvSpPr txBox="1"/>
          <p:nvPr/>
        </p:nvSpPr>
        <p:spPr>
          <a:xfrm>
            <a:off x="7319772" y="3874007"/>
            <a:ext cx="437388"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6" name="object 26"/>
          <p:cNvSpPr txBox="1"/>
          <p:nvPr/>
        </p:nvSpPr>
        <p:spPr>
          <a:xfrm>
            <a:off x="7757160" y="3874007"/>
            <a:ext cx="1964436"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5" name="object 25"/>
          <p:cNvSpPr txBox="1"/>
          <p:nvPr/>
        </p:nvSpPr>
        <p:spPr>
          <a:xfrm>
            <a:off x="7319772" y="4104131"/>
            <a:ext cx="2401824" cy="505968"/>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4" name="object 24"/>
          <p:cNvSpPr txBox="1"/>
          <p:nvPr/>
        </p:nvSpPr>
        <p:spPr>
          <a:xfrm>
            <a:off x="7319772" y="4610100"/>
            <a:ext cx="1455420"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3" name="object 23"/>
          <p:cNvSpPr txBox="1"/>
          <p:nvPr/>
        </p:nvSpPr>
        <p:spPr>
          <a:xfrm>
            <a:off x="8775193" y="4610100"/>
            <a:ext cx="946403"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2" name="object 22"/>
          <p:cNvSpPr txBox="1"/>
          <p:nvPr/>
        </p:nvSpPr>
        <p:spPr>
          <a:xfrm>
            <a:off x="7319772" y="4840225"/>
            <a:ext cx="2401824" cy="505967"/>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1" name="object 21"/>
          <p:cNvSpPr txBox="1"/>
          <p:nvPr/>
        </p:nvSpPr>
        <p:spPr>
          <a:xfrm>
            <a:off x="7319773" y="5346192"/>
            <a:ext cx="1019555"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20" name="object 20"/>
          <p:cNvSpPr txBox="1"/>
          <p:nvPr/>
        </p:nvSpPr>
        <p:spPr>
          <a:xfrm>
            <a:off x="8339328" y="5346192"/>
            <a:ext cx="1382268" cy="23012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9" name="object 19"/>
          <p:cNvSpPr txBox="1"/>
          <p:nvPr/>
        </p:nvSpPr>
        <p:spPr>
          <a:xfrm>
            <a:off x="7319772" y="5576316"/>
            <a:ext cx="2401824" cy="25298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8" name="object 18"/>
          <p:cNvSpPr txBox="1"/>
          <p:nvPr/>
        </p:nvSpPr>
        <p:spPr>
          <a:xfrm>
            <a:off x="2866644" y="2148840"/>
            <a:ext cx="2293620" cy="23774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7" name="object 17"/>
          <p:cNvSpPr txBox="1"/>
          <p:nvPr/>
        </p:nvSpPr>
        <p:spPr>
          <a:xfrm>
            <a:off x="2866644" y="2386585"/>
            <a:ext cx="2223516"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6" name="object 16"/>
          <p:cNvSpPr txBox="1"/>
          <p:nvPr/>
        </p:nvSpPr>
        <p:spPr>
          <a:xfrm>
            <a:off x="5090161" y="2386585"/>
            <a:ext cx="70103"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5" name="object 15"/>
          <p:cNvSpPr txBox="1"/>
          <p:nvPr/>
        </p:nvSpPr>
        <p:spPr>
          <a:xfrm>
            <a:off x="2866644" y="2647188"/>
            <a:ext cx="2293620" cy="475488"/>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4" name="object 14"/>
          <p:cNvSpPr txBox="1"/>
          <p:nvPr/>
        </p:nvSpPr>
        <p:spPr>
          <a:xfrm>
            <a:off x="2866644" y="3122677"/>
            <a:ext cx="2293620"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3" name="object 13"/>
          <p:cNvSpPr txBox="1"/>
          <p:nvPr/>
        </p:nvSpPr>
        <p:spPr>
          <a:xfrm>
            <a:off x="2866644" y="3383279"/>
            <a:ext cx="2293620" cy="475488"/>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2" name="object 12"/>
          <p:cNvSpPr txBox="1"/>
          <p:nvPr/>
        </p:nvSpPr>
        <p:spPr>
          <a:xfrm>
            <a:off x="2866645" y="3858769"/>
            <a:ext cx="347471"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1" name="object 11"/>
          <p:cNvSpPr txBox="1"/>
          <p:nvPr/>
        </p:nvSpPr>
        <p:spPr>
          <a:xfrm>
            <a:off x="3214115" y="3858769"/>
            <a:ext cx="1946148"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10" name="object 10"/>
          <p:cNvSpPr txBox="1"/>
          <p:nvPr/>
        </p:nvSpPr>
        <p:spPr>
          <a:xfrm>
            <a:off x="2866644" y="4119372"/>
            <a:ext cx="2293620" cy="475488"/>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9" name="object 9"/>
          <p:cNvSpPr txBox="1"/>
          <p:nvPr/>
        </p:nvSpPr>
        <p:spPr>
          <a:xfrm>
            <a:off x="2866644" y="4594861"/>
            <a:ext cx="1251204"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8" name="object 8"/>
          <p:cNvSpPr txBox="1"/>
          <p:nvPr/>
        </p:nvSpPr>
        <p:spPr>
          <a:xfrm>
            <a:off x="4117849" y="4594861"/>
            <a:ext cx="1042415"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7" name="object 7"/>
          <p:cNvSpPr txBox="1"/>
          <p:nvPr/>
        </p:nvSpPr>
        <p:spPr>
          <a:xfrm>
            <a:off x="2866644" y="4855464"/>
            <a:ext cx="2293620" cy="475488"/>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6" name="object 6"/>
          <p:cNvSpPr txBox="1"/>
          <p:nvPr/>
        </p:nvSpPr>
        <p:spPr>
          <a:xfrm>
            <a:off x="2866644" y="5330953"/>
            <a:ext cx="833628"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5" name="object 5"/>
          <p:cNvSpPr txBox="1"/>
          <p:nvPr/>
        </p:nvSpPr>
        <p:spPr>
          <a:xfrm>
            <a:off x="3700273" y="5330953"/>
            <a:ext cx="1459991" cy="260603"/>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4" name="object 4"/>
          <p:cNvSpPr txBox="1"/>
          <p:nvPr/>
        </p:nvSpPr>
        <p:spPr>
          <a:xfrm>
            <a:off x="2866644" y="5591556"/>
            <a:ext cx="2293620" cy="237744"/>
          </a:xfrm>
          <a:prstGeom prst="rect">
            <a:avLst/>
          </a:prstGeom>
        </p:spPr>
        <p:txBody>
          <a:bodyPr wrap="square" lIns="0" tIns="0" rIns="0" bIns="0" rtlCol="0">
            <a:noAutofit/>
          </a:bodyPr>
          <a:lstStyle/>
          <a:p>
            <a:pPr marL="25400" defTabSz="914400">
              <a:lnSpc>
                <a:spcPts val="1000"/>
              </a:lnSpc>
            </a:pPr>
            <a:endParaRPr sz="1000">
              <a:solidFill>
                <a:prstClr val="black"/>
              </a:solidFill>
              <a:latin typeface="Calibri"/>
            </a:endParaRPr>
          </a:p>
        </p:txBody>
      </p:sp>
      <p:sp>
        <p:nvSpPr>
          <p:cNvPr id="3" name="object 3"/>
          <p:cNvSpPr txBox="1"/>
          <p:nvPr/>
        </p:nvSpPr>
        <p:spPr>
          <a:xfrm>
            <a:off x="6455665" y="1719072"/>
            <a:ext cx="3915155" cy="4570476"/>
          </a:xfrm>
          <a:prstGeom prst="rect">
            <a:avLst/>
          </a:prstGeom>
        </p:spPr>
        <p:txBody>
          <a:bodyPr wrap="square" lIns="0" tIns="0" rIns="0" bIns="0" rtlCol="0">
            <a:noAutofit/>
          </a:bodyPr>
          <a:lstStyle/>
          <a:p>
            <a:pPr defTabSz="914400">
              <a:lnSpc>
                <a:spcPts val="750"/>
              </a:lnSpc>
              <a:spcBef>
                <a:spcPts val="10"/>
              </a:spcBef>
            </a:pPr>
            <a:endParaRPr sz="750" dirty="0">
              <a:solidFill>
                <a:prstClr val="black"/>
              </a:solidFill>
              <a:latin typeface="Calibri"/>
            </a:endParaRPr>
          </a:p>
          <a:p>
            <a:pPr marL="1502918" marR="1500632" algn="ctr" defTabSz="914400">
              <a:lnSpc>
                <a:spcPct val="95825"/>
              </a:lnSpc>
            </a:pPr>
            <a:r>
              <a:rPr sz="1200" b="1" dirty="0">
                <a:solidFill>
                  <a:srgbClr val="585858"/>
                </a:solidFill>
                <a:latin typeface="Arial"/>
                <a:cs typeface="Arial"/>
              </a:rPr>
              <a:t>Res</a:t>
            </a:r>
            <a:r>
              <a:rPr sz="1200" b="1" spc="4" dirty="0">
                <a:solidFill>
                  <a:srgbClr val="585858"/>
                </a:solidFill>
                <a:latin typeface="Arial"/>
                <a:cs typeface="Arial"/>
              </a:rPr>
              <a:t>pon</a:t>
            </a:r>
            <a:r>
              <a:rPr sz="1200" b="1" dirty="0">
                <a:solidFill>
                  <a:srgbClr val="585858"/>
                </a:solidFill>
                <a:latin typeface="Arial"/>
                <a:cs typeface="Arial"/>
              </a:rPr>
              <a:t>se</a:t>
            </a:r>
            <a:r>
              <a:rPr sz="1200" b="1" spc="-14" dirty="0">
                <a:solidFill>
                  <a:srgbClr val="585858"/>
                </a:solidFill>
                <a:latin typeface="Arial"/>
                <a:cs typeface="Arial"/>
              </a:rPr>
              <a:t> </a:t>
            </a:r>
            <a:r>
              <a:rPr sz="1200" b="1" dirty="0">
                <a:solidFill>
                  <a:srgbClr val="585858"/>
                </a:solidFill>
                <a:latin typeface="Arial"/>
                <a:cs typeface="Arial"/>
              </a:rPr>
              <a:t>%</a:t>
            </a:r>
            <a:endParaRPr sz="1200" b="1" dirty="0">
              <a:solidFill>
                <a:prstClr val="black"/>
              </a:solidFill>
              <a:latin typeface="Arial"/>
              <a:cs typeface="Arial"/>
            </a:endParaRPr>
          </a:p>
          <a:p>
            <a:pPr marL="455675" defTabSz="914400">
              <a:lnSpc>
                <a:spcPts val="1429"/>
              </a:lnSpc>
              <a:spcBef>
                <a:spcPts val="3411"/>
              </a:spcBef>
            </a:pPr>
            <a:r>
              <a:rPr baseline="2415" dirty="0">
                <a:solidFill>
                  <a:srgbClr val="585858"/>
                </a:solidFill>
                <a:latin typeface="Arial"/>
                <a:cs typeface="Arial"/>
              </a:rPr>
              <a:t>Hot                                                   </a:t>
            </a:r>
            <a:r>
              <a:rPr spc="139" baseline="2415" dirty="0">
                <a:solidFill>
                  <a:srgbClr val="585858"/>
                </a:solidFill>
                <a:latin typeface="Arial"/>
                <a:cs typeface="Arial"/>
              </a:rPr>
              <a:t> </a:t>
            </a:r>
            <a:r>
              <a:rPr sz="1200" spc="4" dirty="0">
                <a:solidFill>
                  <a:srgbClr val="404040"/>
                </a:solidFill>
                <a:latin typeface="Arial"/>
                <a:cs typeface="Arial"/>
              </a:rPr>
              <a:t>27%</a:t>
            </a:r>
            <a:endParaRPr sz="1200" dirty="0">
              <a:solidFill>
                <a:prstClr val="black"/>
              </a:solidFill>
              <a:latin typeface="Arial"/>
              <a:cs typeface="Arial"/>
            </a:endParaRPr>
          </a:p>
          <a:p>
            <a:pPr marL="302864" marR="239669" algn="ctr" defTabSz="914400">
              <a:lnSpc>
                <a:spcPts val="1429"/>
              </a:lnSpc>
              <a:spcBef>
                <a:spcPts val="4369"/>
              </a:spcBef>
            </a:pPr>
            <a:r>
              <a:rPr spc="-4" baseline="2415" dirty="0">
                <a:solidFill>
                  <a:srgbClr val="585858"/>
                </a:solidFill>
                <a:latin typeface="Arial"/>
                <a:cs typeface="Arial"/>
              </a:rPr>
              <a:t>W</a:t>
            </a:r>
            <a:r>
              <a:rPr spc="4" baseline="2415" dirty="0">
                <a:solidFill>
                  <a:srgbClr val="585858"/>
                </a:solidFill>
                <a:latin typeface="Arial"/>
                <a:cs typeface="Arial"/>
              </a:rPr>
              <a:t>a</a:t>
            </a:r>
            <a:r>
              <a:rPr baseline="2415" dirty="0">
                <a:solidFill>
                  <a:srgbClr val="585858"/>
                </a:solidFill>
                <a:latin typeface="Arial"/>
                <a:cs typeface="Arial"/>
              </a:rPr>
              <a:t>rm                                                            </a:t>
            </a:r>
            <a:r>
              <a:rPr spc="252" baseline="2415" dirty="0">
                <a:solidFill>
                  <a:srgbClr val="585858"/>
                </a:solidFill>
                <a:latin typeface="Arial"/>
                <a:cs typeface="Arial"/>
              </a:rPr>
              <a:t> </a:t>
            </a:r>
            <a:r>
              <a:rPr sz="1200" spc="4" dirty="0">
                <a:solidFill>
                  <a:srgbClr val="404040"/>
                </a:solidFill>
                <a:latin typeface="Arial"/>
                <a:cs typeface="Arial"/>
              </a:rPr>
              <a:t>33%</a:t>
            </a:r>
            <a:endParaRPr sz="1200" dirty="0">
              <a:solidFill>
                <a:prstClr val="black"/>
              </a:solidFill>
              <a:latin typeface="Arial"/>
              <a:cs typeface="Arial"/>
            </a:endParaRPr>
          </a:p>
          <a:p>
            <a:pPr marL="83820" defTabSz="914400">
              <a:lnSpc>
                <a:spcPts val="1429"/>
              </a:lnSpc>
              <a:spcBef>
                <a:spcPts val="4366"/>
              </a:spcBef>
            </a:pPr>
            <a:r>
              <a:rPr baseline="2415" dirty="0">
                <a:solidFill>
                  <a:srgbClr val="585858"/>
                </a:solidFill>
                <a:latin typeface="Arial"/>
                <a:cs typeface="Arial"/>
              </a:rPr>
              <a:t>Un</a:t>
            </a:r>
            <a:r>
              <a:rPr spc="-9" baseline="2415" dirty="0">
                <a:solidFill>
                  <a:srgbClr val="585858"/>
                </a:solidFill>
                <a:latin typeface="Arial"/>
                <a:cs typeface="Arial"/>
              </a:rPr>
              <a:t>c</a:t>
            </a:r>
            <a:r>
              <a:rPr spc="4" baseline="2415" dirty="0">
                <a:solidFill>
                  <a:srgbClr val="585858"/>
                </a:solidFill>
                <a:latin typeface="Arial"/>
                <a:cs typeface="Arial"/>
              </a:rPr>
              <a:t>e</a:t>
            </a:r>
            <a:r>
              <a:rPr baseline="2415" dirty="0">
                <a:solidFill>
                  <a:srgbClr val="585858"/>
                </a:solidFill>
                <a:latin typeface="Arial"/>
                <a:cs typeface="Arial"/>
              </a:rPr>
              <a:t>rt</a:t>
            </a:r>
            <a:r>
              <a:rPr spc="-9" baseline="2415" dirty="0">
                <a:solidFill>
                  <a:srgbClr val="585858"/>
                </a:solidFill>
                <a:latin typeface="Arial"/>
                <a:cs typeface="Arial"/>
              </a:rPr>
              <a:t>a</a:t>
            </a:r>
            <a:r>
              <a:rPr baseline="2415" dirty="0">
                <a:solidFill>
                  <a:srgbClr val="585858"/>
                </a:solidFill>
                <a:latin typeface="Arial"/>
                <a:cs typeface="Arial"/>
              </a:rPr>
              <a:t>in              </a:t>
            </a:r>
            <a:r>
              <a:rPr spc="74" baseline="2415" dirty="0">
                <a:solidFill>
                  <a:srgbClr val="585858"/>
                </a:solidFill>
                <a:latin typeface="Arial"/>
                <a:cs typeface="Arial"/>
              </a:rPr>
              <a:t> </a:t>
            </a:r>
            <a:r>
              <a:rPr sz="1200" spc="4" dirty="0">
                <a:solidFill>
                  <a:srgbClr val="404040"/>
                </a:solidFill>
                <a:latin typeface="Arial"/>
                <a:cs typeface="Arial"/>
              </a:rPr>
              <a:t>6%</a:t>
            </a:r>
            <a:endParaRPr sz="1200" dirty="0">
              <a:solidFill>
                <a:prstClr val="black"/>
              </a:solidFill>
              <a:latin typeface="Arial"/>
              <a:cs typeface="Arial"/>
            </a:endParaRPr>
          </a:p>
          <a:p>
            <a:pPr marL="421894" defTabSz="914400">
              <a:lnSpc>
                <a:spcPts val="1429"/>
              </a:lnSpc>
              <a:spcBef>
                <a:spcPts val="4368"/>
              </a:spcBef>
            </a:pPr>
            <a:r>
              <a:rPr baseline="2415" dirty="0">
                <a:solidFill>
                  <a:srgbClr val="585858"/>
                </a:solidFill>
                <a:latin typeface="Arial"/>
                <a:cs typeface="Arial"/>
              </a:rPr>
              <a:t>Co</a:t>
            </a:r>
            <a:r>
              <a:rPr spc="-4" baseline="2415" dirty="0">
                <a:solidFill>
                  <a:srgbClr val="585858"/>
                </a:solidFill>
                <a:latin typeface="Arial"/>
                <a:cs typeface="Arial"/>
              </a:rPr>
              <a:t>o</a:t>
            </a:r>
            <a:r>
              <a:rPr baseline="2415" dirty="0">
                <a:solidFill>
                  <a:srgbClr val="585858"/>
                </a:solidFill>
                <a:latin typeface="Arial"/>
                <a:cs typeface="Arial"/>
              </a:rPr>
              <a:t>l                                      </a:t>
            </a:r>
            <a:r>
              <a:rPr spc="119" baseline="2415" dirty="0">
                <a:solidFill>
                  <a:srgbClr val="585858"/>
                </a:solidFill>
                <a:latin typeface="Arial"/>
                <a:cs typeface="Arial"/>
              </a:rPr>
              <a:t> </a:t>
            </a:r>
            <a:r>
              <a:rPr sz="1200" spc="4" dirty="0">
                <a:solidFill>
                  <a:srgbClr val="404040"/>
                </a:solidFill>
                <a:latin typeface="Arial"/>
                <a:cs typeface="Arial"/>
              </a:rPr>
              <a:t>20%</a:t>
            </a:r>
            <a:endParaRPr sz="1200" dirty="0">
              <a:solidFill>
                <a:prstClr val="black"/>
              </a:solidFill>
              <a:latin typeface="Arial"/>
              <a:cs typeface="Arial"/>
            </a:endParaRPr>
          </a:p>
          <a:p>
            <a:pPr marL="421894" defTabSz="914400">
              <a:lnSpc>
                <a:spcPts val="1429"/>
              </a:lnSpc>
              <a:spcBef>
                <a:spcPts val="4366"/>
              </a:spcBef>
            </a:pPr>
            <a:r>
              <a:rPr baseline="2415" dirty="0">
                <a:solidFill>
                  <a:srgbClr val="585858"/>
                </a:solidFill>
                <a:latin typeface="Arial"/>
                <a:cs typeface="Arial"/>
              </a:rPr>
              <a:t>Cold                           </a:t>
            </a:r>
            <a:r>
              <a:rPr spc="332" baseline="2415" dirty="0">
                <a:solidFill>
                  <a:srgbClr val="585858"/>
                </a:solidFill>
                <a:latin typeface="Arial"/>
                <a:cs typeface="Arial"/>
              </a:rPr>
              <a:t> </a:t>
            </a:r>
            <a:r>
              <a:rPr sz="1200" spc="4" dirty="0">
                <a:solidFill>
                  <a:srgbClr val="404040"/>
                </a:solidFill>
                <a:latin typeface="Arial"/>
                <a:cs typeface="Arial"/>
              </a:rPr>
              <a:t>14%</a:t>
            </a:r>
            <a:endParaRPr sz="1200" dirty="0">
              <a:solidFill>
                <a:prstClr val="black"/>
              </a:solidFill>
              <a:latin typeface="Arial"/>
              <a:cs typeface="Arial"/>
            </a:endParaRPr>
          </a:p>
          <a:p>
            <a:pPr marL="548893" marR="382498" algn="ctr" defTabSz="914400">
              <a:lnSpc>
                <a:spcPct val="95825"/>
              </a:lnSpc>
              <a:spcBef>
                <a:spcPts val="3518"/>
              </a:spcBef>
            </a:pPr>
            <a:r>
              <a:rPr sz="1200" dirty="0">
                <a:solidFill>
                  <a:srgbClr val="585858"/>
                </a:solidFill>
                <a:latin typeface="Arial"/>
                <a:cs typeface="Arial"/>
              </a:rPr>
              <a:t>Hot     </a:t>
            </a:r>
            <a:r>
              <a:rPr sz="1200" spc="252" dirty="0">
                <a:solidFill>
                  <a:srgbClr val="585858"/>
                </a:solidFill>
                <a:latin typeface="Arial"/>
                <a:cs typeface="Arial"/>
              </a:rPr>
              <a:t> </a:t>
            </a:r>
            <a:r>
              <a:rPr sz="1200" spc="-4" dirty="0">
                <a:solidFill>
                  <a:srgbClr val="585858"/>
                </a:solidFill>
                <a:latin typeface="Arial"/>
                <a:cs typeface="Arial"/>
              </a:rPr>
              <a:t>W</a:t>
            </a:r>
            <a:r>
              <a:rPr sz="1200" spc="4" dirty="0">
                <a:solidFill>
                  <a:srgbClr val="585858"/>
                </a:solidFill>
                <a:latin typeface="Arial"/>
                <a:cs typeface="Arial"/>
              </a:rPr>
              <a:t>a</a:t>
            </a:r>
            <a:r>
              <a:rPr sz="1200" dirty="0">
                <a:solidFill>
                  <a:srgbClr val="585858"/>
                </a:solidFill>
                <a:latin typeface="Arial"/>
                <a:cs typeface="Arial"/>
              </a:rPr>
              <a:t>rm    </a:t>
            </a:r>
            <a:r>
              <a:rPr sz="1200" spc="252" dirty="0">
                <a:solidFill>
                  <a:srgbClr val="585858"/>
                </a:solidFill>
                <a:latin typeface="Arial"/>
                <a:cs typeface="Arial"/>
              </a:rPr>
              <a:t> </a:t>
            </a:r>
            <a:r>
              <a:rPr sz="1200" dirty="0">
                <a:solidFill>
                  <a:srgbClr val="585858"/>
                </a:solidFill>
                <a:latin typeface="Arial"/>
                <a:cs typeface="Arial"/>
              </a:rPr>
              <a:t>Un</a:t>
            </a:r>
            <a:r>
              <a:rPr sz="1200" spc="-9" dirty="0">
                <a:solidFill>
                  <a:srgbClr val="585858"/>
                </a:solidFill>
                <a:latin typeface="Arial"/>
                <a:cs typeface="Arial"/>
              </a:rPr>
              <a:t>c</a:t>
            </a:r>
            <a:r>
              <a:rPr sz="1200" spc="4" dirty="0">
                <a:solidFill>
                  <a:srgbClr val="585858"/>
                </a:solidFill>
                <a:latin typeface="Arial"/>
                <a:cs typeface="Arial"/>
              </a:rPr>
              <a:t>e</a:t>
            </a:r>
            <a:r>
              <a:rPr sz="1200" dirty="0">
                <a:solidFill>
                  <a:srgbClr val="585858"/>
                </a:solidFill>
                <a:latin typeface="Arial"/>
                <a:cs typeface="Arial"/>
              </a:rPr>
              <a:t>rt</a:t>
            </a:r>
            <a:r>
              <a:rPr sz="1200" spc="-9" dirty="0">
                <a:solidFill>
                  <a:srgbClr val="585858"/>
                </a:solidFill>
                <a:latin typeface="Arial"/>
                <a:cs typeface="Arial"/>
              </a:rPr>
              <a:t>a</a:t>
            </a:r>
            <a:r>
              <a:rPr sz="1200" dirty="0">
                <a:solidFill>
                  <a:srgbClr val="585858"/>
                </a:solidFill>
                <a:latin typeface="Arial"/>
                <a:cs typeface="Arial"/>
              </a:rPr>
              <a:t>in    </a:t>
            </a:r>
            <a:r>
              <a:rPr sz="1200" spc="257" dirty="0">
                <a:solidFill>
                  <a:srgbClr val="585858"/>
                </a:solidFill>
                <a:latin typeface="Arial"/>
                <a:cs typeface="Arial"/>
              </a:rPr>
              <a:t> </a:t>
            </a:r>
            <a:r>
              <a:rPr sz="1200" dirty="0">
                <a:solidFill>
                  <a:srgbClr val="585858"/>
                </a:solidFill>
                <a:latin typeface="Arial"/>
                <a:cs typeface="Arial"/>
              </a:rPr>
              <a:t>Co</a:t>
            </a:r>
            <a:r>
              <a:rPr sz="1200" spc="-4" dirty="0">
                <a:solidFill>
                  <a:srgbClr val="585858"/>
                </a:solidFill>
                <a:latin typeface="Arial"/>
                <a:cs typeface="Arial"/>
              </a:rPr>
              <a:t>o</a:t>
            </a:r>
            <a:r>
              <a:rPr sz="1200" dirty="0">
                <a:solidFill>
                  <a:srgbClr val="585858"/>
                </a:solidFill>
                <a:latin typeface="Arial"/>
                <a:cs typeface="Arial"/>
              </a:rPr>
              <a:t>l    </a:t>
            </a:r>
            <a:r>
              <a:rPr sz="1200" spc="257" dirty="0">
                <a:solidFill>
                  <a:srgbClr val="585858"/>
                </a:solidFill>
                <a:latin typeface="Arial"/>
                <a:cs typeface="Arial"/>
              </a:rPr>
              <a:t> </a:t>
            </a:r>
            <a:r>
              <a:rPr sz="1200" dirty="0">
                <a:solidFill>
                  <a:srgbClr val="585858"/>
                </a:solidFill>
                <a:latin typeface="Arial"/>
                <a:cs typeface="Arial"/>
              </a:rPr>
              <a:t>Cold</a:t>
            </a:r>
            <a:endParaRPr sz="1200" dirty="0">
              <a:solidFill>
                <a:prstClr val="black"/>
              </a:solidFill>
              <a:latin typeface="Arial"/>
              <a:cs typeface="Arial"/>
            </a:endParaRPr>
          </a:p>
        </p:txBody>
      </p:sp>
      <p:sp>
        <p:nvSpPr>
          <p:cNvPr id="2" name="object 2"/>
          <p:cNvSpPr txBox="1"/>
          <p:nvPr/>
        </p:nvSpPr>
        <p:spPr>
          <a:xfrm>
            <a:off x="2002537" y="1719072"/>
            <a:ext cx="3782567" cy="4570476"/>
          </a:xfrm>
          <a:prstGeom prst="rect">
            <a:avLst/>
          </a:prstGeom>
        </p:spPr>
        <p:txBody>
          <a:bodyPr wrap="square" lIns="0" tIns="0" rIns="0" bIns="0" rtlCol="0">
            <a:noAutofit/>
          </a:bodyPr>
          <a:lstStyle/>
          <a:p>
            <a:pPr defTabSz="914400">
              <a:lnSpc>
                <a:spcPts val="750"/>
              </a:lnSpc>
              <a:spcBef>
                <a:spcPts val="10"/>
              </a:spcBef>
            </a:pPr>
            <a:endParaRPr sz="750" dirty="0">
              <a:solidFill>
                <a:prstClr val="black"/>
              </a:solidFill>
              <a:latin typeface="Calibri"/>
            </a:endParaRPr>
          </a:p>
          <a:p>
            <a:pPr marL="1435608" marR="1435353" algn="ctr" defTabSz="914400">
              <a:lnSpc>
                <a:spcPct val="95825"/>
              </a:lnSpc>
            </a:pPr>
            <a:r>
              <a:rPr sz="1200" b="1" dirty="0">
                <a:solidFill>
                  <a:srgbClr val="585858"/>
                </a:solidFill>
                <a:latin typeface="Arial"/>
                <a:cs typeface="Arial"/>
              </a:rPr>
              <a:t>Res</a:t>
            </a:r>
            <a:r>
              <a:rPr sz="1200" b="1" spc="4" dirty="0">
                <a:solidFill>
                  <a:srgbClr val="585858"/>
                </a:solidFill>
                <a:latin typeface="Arial"/>
                <a:cs typeface="Arial"/>
              </a:rPr>
              <a:t>pon</a:t>
            </a:r>
            <a:r>
              <a:rPr sz="1200" b="1" dirty="0">
                <a:solidFill>
                  <a:srgbClr val="585858"/>
                </a:solidFill>
                <a:latin typeface="Arial"/>
                <a:cs typeface="Arial"/>
              </a:rPr>
              <a:t>se</a:t>
            </a:r>
            <a:r>
              <a:rPr sz="1200" b="1" spc="-14" dirty="0">
                <a:solidFill>
                  <a:srgbClr val="585858"/>
                </a:solidFill>
                <a:latin typeface="Arial"/>
                <a:cs typeface="Arial"/>
              </a:rPr>
              <a:t> </a:t>
            </a:r>
            <a:r>
              <a:rPr sz="1200" b="1" dirty="0">
                <a:solidFill>
                  <a:srgbClr val="585858"/>
                </a:solidFill>
                <a:latin typeface="Arial"/>
                <a:cs typeface="Arial"/>
              </a:rPr>
              <a:t>%</a:t>
            </a:r>
            <a:endParaRPr sz="1200" b="1" dirty="0">
              <a:solidFill>
                <a:prstClr val="black"/>
              </a:solidFill>
              <a:latin typeface="Arial"/>
              <a:cs typeface="Arial"/>
            </a:endParaRPr>
          </a:p>
          <a:p>
            <a:pPr marL="470809" marR="287167" algn="ctr" defTabSz="914400">
              <a:lnSpc>
                <a:spcPts val="1429"/>
              </a:lnSpc>
              <a:spcBef>
                <a:spcPts val="3411"/>
              </a:spcBef>
            </a:pPr>
            <a:r>
              <a:rPr baseline="2415" dirty="0">
                <a:solidFill>
                  <a:srgbClr val="585858"/>
                </a:solidFill>
                <a:latin typeface="Arial"/>
                <a:cs typeface="Arial"/>
              </a:rPr>
              <a:t>Hot                                                        </a:t>
            </a:r>
            <a:r>
              <a:rPr spc="172" baseline="2415" dirty="0">
                <a:solidFill>
                  <a:srgbClr val="585858"/>
                </a:solidFill>
                <a:latin typeface="Arial"/>
                <a:cs typeface="Arial"/>
              </a:rPr>
              <a:t> </a:t>
            </a:r>
            <a:r>
              <a:rPr sz="1200" spc="4" dirty="0">
                <a:solidFill>
                  <a:srgbClr val="404040"/>
                </a:solidFill>
                <a:latin typeface="Arial"/>
                <a:cs typeface="Arial"/>
              </a:rPr>
              <a:t>32%</a:t>
            </a:r>
            <a:endParaRPr sz="1200" dirty="0">
              <a:solidFill>
                <a:prstClr val="black"/>
              </a:solidFill>
              <a:latin typeface="Arial"/>
              <a:cs typeface="Arial"/>
            </a:endParaRPr>
          </a:p>
          <a:p>
            <a:pPr marL="301949" marR="217698" algn="ctr" defTabSz="914400">
              <a:lnSpc>
                <a:spcPts val="1429"/>
              </a:lnSpc>
              <a:spcBef>
                <a:spcPts val="4369"/>
              </a:spcBef>
            </a:pPr>
            <a:r>
              <a:rPr spc="-4" baseline="2415" dirty="0">
                <a:solidFill>
                  <a:srgbClr val="585858"/>
                </a:solidFill>
                <a:latin typeface="Arial"/>
                <a:cs typeface="Arial"/>
              </a:rPr>
              <a:t>W</a:t>
            </a:r>
            <a:r>
              <a:rPr spc="4" baseline="2415" dirty="0">
                <a:solidFill>
                  <a:srgbClr val="585858"/>
                </a:solidFill>
                <a:latin typeface="Arial"/>
                <a:cs typeface="Arial"/>
              </a:rPr>
              <a:t>a</a:t>
            </a:r>
            <a:r>
              <a:rPr baseline="2415" dirty="0">
                <a:solidFill>
                  <a:srgbClr val="585858"/>
                </a:solidFill>
                <a:latin typeface="Arial"/>
                <a:cs typeface="Arial"/>
              </a:rPr>
              <a:t>rm                                                          </a:t>
            </a:r>
            <a:r>
              <a:rPr spc="54" baseline="2415" dirty="0">
                <a:solidFill>
                  <a:srgbClr val="585858"/>
                </a:solidFill>
                <a:latin typeface="Arial"/>
                <a:cs typeface="Arial"/>
              </a:rPr>
              <a:t> </a:t>
            </a:r>
            <a:r>
              <a:rPr sz="1200" spc="4" dirty="0">
                <a:solidFill>
                  <a:srgbClr val="404040"/>
                </a:solidFill>
                <a:latin typeface="Arial"/>
                <a:cs typeface="Arial"/>
              </a:rPr>
              <a:t>33%</a:t>
            </a:r>
            <a:endParaRPr sz="1200" dirty="0">
              <a:solidFill>
                <a:prstClr val="black"/>
              </a:solidFill>
              <a:latin typeface="Arial"/>
              <a:cs typeface="Arial"/>
            </a:endParaRPr>
          </a:p>
          <a:p>
            <a:pPr marL="83210" defTabSz="914400">
              <a:lnSpc>
                <a:spcPts val="1429"/>
              </a:lnSpc>
              <a:spcBef>
                <a:spcPts val="4366"/>
              </a:spcBef>
            </a:pPr>
            <a:r>
              <a:rPr baseline="2415" dirty="0">
                <a:solidFill>
                  <a:srgbClr val="585858"/>
                </a:solidFill>
                <a:latin typeface="Arial"/>
                <a:cs typeface="Arial"/>
              </a:rPr>
              <a:t>Un</a:t>
            </a:r>
            <a:r>
              <a:rPr spc="-9" baseline="2415" dirty="0">
                <a:solidFill>
                  <a:srgbClr val="585858"/>
                </a:solidFill>
                <a:latin typeface="Arial"/>
                <a:cs typeface="Arial"/>
              </a:rPr>
              <a:t>c</a:t>
            </a:r>
            <a:r>
              <a:rPr spc="4" baseline="2415" dirty="0">
                <a:solidFill>
                  <a:srgbClr val="585858"/>
                </a:solidFill>
                <a:latin typeface="Arial"/>
                <a:cs typeface="Arial"/>
              </a:rPr>
              <a:t>e</a:t>
            </a:r>
            <a:r>
              <a:rPr baseline="2415" dirty="0">
                <a:solidFill>
                  <a:srgbClr val="585858"/>
                </a:solidFill>
                <a:latin typeface="Arial"/>
                <a:cs typeface="Arial"/>
              </a:rPr>
              <a:t>rt</a:t>
            </a:r>
            <a:r>
              <a:rPr spc="-9" baseline="2415" dirty="0">
                <a:solidFill>
                  <a:srgbClr val="585858"/>
                </a:solidFill>
                <a:latin typeface="Arial"/>
                <a:cs typeface="Arial"/>
              </a:rPr>
              <a:t>a</a:t>
            </a:r>
            <a:r>
              <a:rPr baseline="2415" dirty="0">
                <a:solidFill>
                  <a:srgbClr val="585858"/>
                </a:solidFill>
                <a:latin typeface="Arial"/>
                <a:cs typeface="Arial"/>
              </a:rPr>
              <a:t>in            </a:t>
            </a:r>
            <a:r>
              <a:rPr spc="34" baseline="2415" dirty="0">
                <a:solidFill>
                  <a:srgbClr val="585858"/>
                </a:solidFill>
                <a:latin typeface="Arial"/>
                <a:cs typeface="Arial"/>
              </a:rPr>
              <a:t> </a:t>
            </a:r>
            <a:r>
              <a:rPr sz="1200" spc="4" dirty="0">
                <a:solidFill>
                  <a:srgbClr val="404040"/>
                </a:solidFill>
                <a:latin typeface="Arial"/>
                <a:cs typeface="Arial"/>
              </a:rPr>
              <a:t>5%</a:t>
            </a:r>
            <a:endParaRPr sz="1200" dirty="0">
              <a:solidFill>
                <a:prstClr val="black"/>
              </a:solidFill>
              <a:latin typeface="Arial"/>
              <a:cs typeface="Arial"/>
            </a:endParaRPr>
          </a:p>
          <a:p>
            <a:pPr marL="420928" defTabSz="914400">
              <a:lnSpc>
                <a:spcPts val="1429"/>
              </a:lnSpc>
              <a:spcBef>
                <a:spcPts val="4368"/>
              </a:spcBef>
            </a:pPr>
            <a:r>
              <a:rPr baseline="2415" dirty="0">
                <a:solidFill>
                  <a:srgbClr val="585858"/>
                </a:solidFill>
                <a:latin typeface="Arial"/>
                <a:cs typeface="Arial"/>
              </a:rPr>
              <a:t>Co</a:t>
            </a:r>
            <a:r>
              <a:rPr spc="-4" baseline="2415" dirty="0">
                <a:solidFill>
                  <a:srgbClr val="585858"/>
                </a:solidFill>
                <a:latin typeface="Arial"/>
                <a:cs typeface="Arial"/>
              </a:rPr>
              <a:t>o</a:t>
            </a:r>
            <a:r>
              <a:rPr baseline="2415" dirty="0">
                <a:solidFill>
                  <a:srgbClr val="585858"/>
                </a:solidFill>
                <a:latin typeface="Arial"/>
                <a:cs typeface="Arial"/>
              </a:rPr>
              <a:t>l                                 </a:t>
            </a:r>
            <a:r>
              <a:rPr spc="159" baseline="2415" dirty="0">
                <a:solidFill>
                  <a:srgbClr val="585858"/>
                </a:solidFill>
                <a:latin typeface="Arial"/>
                <a:cs typeface="Arial"/>
              </a:rPr>
              <a:t> </a:t>
            </a:r>
            <a:r>
              <a:rPr sz="1200" spc="4" dirty="0">
                <a:solidFill>
                  <a:srgbClr val="404040"/>
                </a:solidFill>
                <a:latin typeface="Arial"/>
                <a:cs typeface="Arial"/>
              </a:rPr>
              <a:t>18%</a:t>
            </a:r>
            <a:endParaRPr sz="1200" dirty="0">
              <a:solidFill>
                <a:prstClr val="black"/>
              </a:solidFill>
              <a:latin typeface="Arial"/>
              <a:cs typeface="Arial"/>
            </a:endParaRPr>
          </a:p>
          <a:p>
            <a:pPr marL="420928" defTabSz="914400">
              <a:lnSpc>
                <a:spcPts val="1429"/>
              </a:lnSpc>
              <a:spcBef>
                <a:spcPts val="4366"/>
              </a:spcBef>
            </a:pPr>
            <a:r>
              <a:rPr baseline="2415" dirty="0">
                <a:solidFill>
                  <a:srgbClr val="585858"/>
                </a:solidFill>
                <a:latin typeface="Arial"/>
                <a:cs typeface="Arial"/>
              </a:rPr>
              <a:t>Cold                       </a:t>
            </a:r>
            <a:r>
              <a:rPr spc="197" baseline="2415" dirty="0">
                <a:solidFill>
                  <a:srgbClr val="585858"/>
                </a:solidFill>
                <a:latin typeface="Arial"/>
                <a:cs typeface="Arial"/>
              </a:rPr>
              <a:t> </a:t>
            </a:r>
            <a:r>
              <a:rPr sz="1200" spc="4" dirty="0">
                <a:solidFill>
                  <a:srgbClr val="404040"/>
                </a:solidFill>
                <a:latin typeface="Arial"/>
                <a:cs typeface="Arial"/>
              </a:rPr>
              <a:t>12%</a:t>
            </a:r>
            <a:endParaRPr sz="1200" dirty="0">
              <a:solidFill>
                <a:prstClr val="black"/>
              </a:solidFill>
              <a:latin typeface="Arial"/>
              <a:cs typeface="Arial"/>
            </a:endParaRPr>
          </a:p>
          <a:p>
            <a:pPr marL="505917" marR="340969" algn="ctr" defTabSz="914400">
              <a:lnSpc>
                <a:spcPct val="95825"/>
              </a:lnSpc>
              <a:spcBef>
                <a:spcPts val="3518"/>
              </a:spcBef>
            </a:pPr>
            <a:r>
              <a:rPr sz="1200" dirty="0">
                <a:solidFill>
                  <a:srgbClr val="585858"/>
                </a:solidFill>
                <a:latin typeface="Arial"/>
                <a:cs typeface="Arial"/>
              </a:rPr>
              <a:t>Hot    </a:t>
            </a:r>
            <a:r>
              <a:rPr sz="1200" spc="242" dirty="0">
                <a:solidFill>
                  <a:srgbClr val="585858"/>
                </a:solidFill>
                <a:latin typeface="Arial"/>
                <a:cs typeface="Arial"/>
              </a:rPr>
              <a:t> </a:t>
            </a:r>
            <a:r>
              <a:rPr sz="1200" spc="-4" dirty="0">
                <a:solidFill>
                  <a:srgbClr val="585858"/>
                </a:solidFill>
                <a:latin typeface="Arial"/>
                <a:cs typeface="Arial"/>
              </a:rPr>
              <a:t>W</a:t>
            </a:r>
            <a:r>
              <a:rPr sz="1200" spc="4" dirty="0">
                <a:solidFill>
                  <a:srgbClr val="585858"/>
                </a:solidFill>
                <a:latin typeface="Arial"/>
                <a:cs typeface="Arial"/>
              </a:rPr>
              <a:t>a</a:t>
            </a:r>
            <a:r>
              <a:rPr sz="1200" dirty="0">
                <a:solidFill>
                  <a:srgbClr val="585858"/>
                </a:solidFill>
                <a:latin typeface="Arial"/>
                <a:cs typeface="Arial"/>
              </a:rPr>
              <a:t>rm    </a:t>
            </a:r>
            <a:r>
              <a:rPr sz="1200" spc="237" dirty="0">
                <a:solidFill>
                  <a:srgbClr val="585858"/>
                </a:solidFill>
                <a:latin typeface="Arial"/>
                <a:cs typeface="Arial"/>
              </a:rPr>
              <a:t> </a:t>
            </a:r>
            <a:r>
              <a:rPr sz="1200" dirty="0">
                <a:solidFill>
                  <a:srgbClr val="585858"/>
                </a:solidFill>
                <a:latin typeface="Arial"/>
                <a:cs typeface="Arial"/>
              </a:rPr>
              <a:t>Un</a:t>
            </a:r>
            <a:r>
              <a:rPr sz="1200" spc="-9" dirty="0">
                <a:solidFill>
                  <a:srgbClr val="585858"/>
                </a:solidFill>
                <a:latin typeface="Arial"/>
                <a:cs typeface="Arial"/>
              </a:rPr>
              <a:t>c</a:t>
            </a:r>
            <a:r>
              <a:rPr sz="1200" spc="4" dirty="0">
                <a:solidFill>
                  <a:srgbClr val="585858"/>
                </a:solidFill>
                <a:latin typeface="Arial"/>
                <a:cs typeface="Arial"/>
              </a:rPr>
              <a:t>e</a:t>
            </a:r>
            <a:r>
              <a:rPr sz="1200" dirty="0">
                <a:solidFill>
                  <a:srgbClr val="585858"/>
                </a:solidFill>
                <a:latin typeface="Arial"/>
                <a:cs typeface="Arial"/>
              </a:rPr>
              <a:t>rt</a:t>
            </a:r>
            <a:r>
              <a:rPr sz="1200" spc="-9" dirty="0">
                <a:solidFill>
                  <a:srgbClr val="585858"/>
                </a:solidFill>
                <a:latin typeface="Arial"/>
                <a:cs typeface="Arial"/>
              </a:rPr>
              <a:t>a</a:t>
            </a:r>
            <a:r>
              <a:rPr sz="1200" dirty="0">
                <a:solidFill>
                  <a:srgbClr val="585858"/>
                </a:solidFill>
                <a:latin typeface="Arial"/>
                <a:cs typeface="Arial"/>
              </a:rPr>
              <a:t>in    </a:t>
            </a:r>
            <a:r>
              <a:rPr sz="1200" spc="247" dirty="0">
                <a:solidFill>
                  <a:srgbClr val="585858"/>
                </a:solidFill>
                <a:latin typeface="Arial"/>
                <a:cs typeface="Arial"/>
              </a:rPr>
              <a:t> </a:t>
            </a:r>
            <a:r>
              <a:rPr sz="1200" dirty="0">
                <a:solidFill>
                  <a:srgbClr val="585858"/>
                </a:solidFill>
                <a:latin typeface="Arial"/>
                <a:cs typeface="Arial"/>
              </a:rPr>
              <a:t>Co</a:t>
            </a:r>
            <a:r>
              <a:rPr sz="1200" spc="-4" dirty="0">
                <a:solidFill>
                  <a:srgbClr val="585858"/>
                </a:solidFill>
                <a:latin typeface="Arial"/>
                <a:cs typeface="Arial"/>
              </a:rPr>
              <a:t>o</a:t>
            </a:r>
            <a:r>
              <a:rPr sz="1200" dirty="0">
                <a:solidFill>
                  <a:srgbClr val="585858"/>
                </a:solidFill>
                <a:latin typeface="Arial"/>
                <a:cs typeface="Arial"/>
              </a:rPr>
              <a:t>l    </a:t>
            </a:r>
            <a:r>
              <a:rPr sz="1200" spc="247" dirty="0">
                <a:solidFill>
                  <a:srgbClr val="585858"/>
                </a:solidFill>
                <a:latin typeface="Arial"/>
                <a:cs typeface="Arial"/>
              </a:rPr>
              <a:t> </a:t>
            </a:r>
            <a:r>
              <a:rPr sz="1200" dirty="0">
                <a:solidFill>
                  <a:srgbClr val="585858"/>
                </a:solidFill>
                <a:latin typeface="Arial"/>
                <a:cs typeface="Arial"/>
              </a:rPr>
              <a:t>Cold</a:t>
            </a:r>
            <a:endParaRPr sz="1200" dirty="0">
              <a:solidFill>
                <a:prstClr val="black"/>
              </a:solidFill>
              <a:latin typeface="Arial"/>
              <a:cs typeface="Arial"/>
            </a:endParaRP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5886533"/>
            <a:ext cx="1371600" cy="914400"/>
          </a:xfrm>
          <a:prstGeom prst="rect">
            <a:avLst/>
          </a:prstGeom>
        </p:spPr>
      </p:pic>
    </p:spTree>
    <p:extLst>
      <p:ext uri="{BB962C8B-B14F-4D97-AF65-F5344CB8AC3E}">
        <p14:creationId xmlns:p14="http://schemas.microsoft.com/office/powerpoint/2010/main" val="222258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9500">
              <a:schemeClr val="bg1"/>
            </a:gs>
            <a:gs pos="100000">
              <a:schemeClr val="accent1">
                <a:lumMod val="5000"/>
                <a:lumOff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7" name="object 47"/>
          <p:cNvSpPr/>
          <p:nvPr/>
        </p:nvSpPr>
        <p:spPr>
          <a:xfrm>
            <a:off x="152400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48" name="object 48"/>
          <p:cNvSpPr/>
          <p:nvPr/>
        </p:nvSpPr>
        <p:spPr>
          <a:xfrm>
            <a:off x="2866644" y="2397253"/>
            <a:ext cx="2414016" cy="246887"/>
          </a:xfrm>
          <a:custGeom>
            <a:avLst/>
            <a:gdLst/>
            <a:ahLst/>
            <a:cxnLst/>
            <a:rect l="l" t="t" r="r" b="b"/>
            <a:pathLst>
              <a:path w="2414016" h="246887">
                <a:moveTo>
                  <a:pt x="0" y="246887"/>
                </a:moveTo>
                <a:lnTo>
                  <a:pt x="2414016" y="246887"/>
                </a:lnTo>
                <a:lnTo>
                  <a:pt x="2414016" y="0"/>
                </a:lnTo>
                <a:lnTo>
                  <a:pt x="0" y="0"/>
                </a:lnTo>
                <a:lnTo>
                  <a:pt x="0" y="246887"/>
                </a:lnTo>
                <a:close/>
              </a:path>
            </a:pathLst>
          </a:custGeom>
          <a:solidFill>
            <a:srgbClr val="E36C09"/>
          </a:solidFill>
        </p:spPr>
        <p:txBody>
          <a:bodyPr wrap="square" lIns="0" tIns="0" rIns="0" bIns="0" rtlCol="0">
            <a:noAutofit/>
          </a:bodyPr>
          <a:lstStyle/>
          <a:p>
            <a:endParaRPr/>
          </a:p>
        </p:txBody>
      </p:sp>
      <p:sp>
        <p:nvSpPr>
          <p:cNvPr id="49" name="object 49"/>
          <p:cNvSpPr/>
          <p:nvPr/>
        </p:nvSpPr>
        <p:spPr>
          <a:xfrm>
            <a:off x="2866644" y="3092197"/>
            <a:ext cx="2058924" cy="246887"/>
          </a:xfrm>
          <a:custGeom>
            <a:avLst/>
            <a:gdLst/>
            <a:ahLst/>
            <a:cxnLst/>
            <a:rect l="l" t="t" r="r" b="b"/>
            <a:pathLst>
              <a:path w="2058924" h="246887">
                <a:moveTo>
                  <a:pt x="0" y="246887"/>
                </a:moveTo>
                <a:lnTo>
                  <a:pt x="2058924" y="246887"/>
                </a:lnTo>
                <a:lnTo>
                  <a:pt x="2058924" y="0"/>
                </a:lnTo>
                <a:lnTo>
                  <a:pt x="0" y="0"/>
                </a:lnTo>
                <a:lnTo>
                  <a:pt x="0" y="246887"/>
                </a:lnTo>
                <a:close/>
              </a:path>
            </a:pathLst>
          </a:custGeom>
          <a:solidFill>
            <a:srgbClr val="FFC000"/>
          </a:solidFill>
        </p:spPr>
        <p:txBody>
          <a:bodyPr wrap="square" lIns="0" tIns="0" rIns="0" bIns="0" rtlCol="0">
            <a:noAutofit/>
          </a:bodyPr>
          <a:lstStyle/>
          <a:p>
            <a:endParaRPr/>
          </a:p>
        </p:txBody>
      </p:sp>
      <p:sp>
        <p:nvSpPr>
          <p:cNvPr id="50" name="object 50"/>
          <p:cNvSpPr/>
          <p:nvPr/>
        </p:nvSpPr>
        <p:spPr>
          <a:xfrm>
            <a:off x="2866644" y="3788665"/>
            <a:ext cx="923544" cy="246887"/>
          </a:xfrm>
          <a:custGeom>
            <a:avLst/>
            <a:gdLst/>
            <a:ahLst/>
            <a:cxnLst/>
            <a:rect l="l" t="t" r="r" b="b"/>
            <a:pathLst>
              <a:path w="923544" h="246887">
                <a:moveTo>
                  <a:pt x="0" y="246887"/>
                </a:moveTo>
                <a:lnTo>
                  <a:pt x="923544" y="246887"/>
                </a:lnTo>
                <a:lnTo>
                  <a:pt x="923544" y="0"/>
                </a:lnTo>
                <a:lnTo>
                  <a:pt x="0" y="0"/>
                </a:lnTo>
                <a:lnTo>
                  <a:pt x="0" y="246887"/>
                </a:lnTo>
                <a:close/>
              </a:path>
            </a:pathLst>
          </a:custGeom>
          <a:solidFill>
            <a:srgbClr val="E6B8B8"/>
          </a:solidFill>
        </p:spPr>
        <p:txBody>
          <a:bodyPr wrap="square" lIns="0" tIns="0" rIns="0" bIns="0" rtlCol="0">
            <a:noAutofit/>
          </a:bodyPr>
          <a:lstStyle/>
          <a:p>
            <a:endParaRPr/>
          </a:p>
        </p:txBody>
      </p:sp>
      <p:sp>
        <p:nvSpPr>
          <p:cNvPr id="51" name="object 51"/>
          <p:cNvSpPr/>
          <p:nvPr/>
        </p:nvSpPr>
        <p:spPr>
          <a:xfrm>
            <a:off x="2866644" y="4485133"/>
            <a:ext cx="923544" cy="246887"/>
          </a:xfrm>
          <a:custGeom>
            <a:avLst/>
            <a:gdLst/>
            <a:ahLst/>
            <a:cxnLst/>
            <a:rect l="l" t="t" r="r" b="b"/>
            <a:pathLst>
              <a:path w="923544" h="246887">
                <a:moveTo>
                  <a:pt x="0" y="246888"/>
                </a:moveTo>
                <a:lnTo>
                  <a:pt x="923544" y="246888"/>
                </a:lnTo>
                <a:lnTo>
                  <a:pt x="923544" y="0"/>
                </a:lnTo>
                <a:lnTo>
                  <a:pt x="0" y="0"/>
                </a:lnTo>
                <a:lnTo>
                  <a:pt x="0" y="246888"/>
                </a:lnTo>
                <a:close/>
              </a:path>
            </a:pathLst>
          </a:custGeom>
          <a:solidFill>
            <a:srgbClr val="00AFEF"/>
          </a:solidFill>
        </p:spPr>
        <p:txBody>
          <a:bodyPr wrap="square" lIns="0" tIns="0" rIns="0" bIns="0" rtlCol="0">
            <a:noAutofit/>
          </a:bodyPr>
          <a:lstStyle/>
          <a:p>
            <a:endParaRPr/>
          </a:p>
        </p:txBody>
      </p:sp>
      <p:sp>
        <p:nvSpPr>
          <p:cNvPr id="52" name="object 52"/>
          <p:cNvSpPr/>
          <p:nvPr/>
        </p:nvSpPr>
        <p:spPr>
          <a:xfrm>
            <a:off x="2866644" y="5181601"/>
            <a:ext cx="851916" cy="246887"/>
          </a:xfrm>
          <a:custGeom>
            <a:avLst/>
            <a:gdLst/>
            <a:ahLst/>
            <a:cxnLst/>
            <a:rect l="l" t="t" r="r" b="b"/>
            <a:pathLst>
              <a:path w="851916" h="246887">
                <a:moveTo>
                  <a:pt x="0" y="246887"/>
                </a:moveTo>
                <a:lnTo>
                  <a:pt x="851916" y="246887"/>
                </a:lnTo>
                <a:lnTo>
                  <a:pt x="851916" y="0"/>
                </a:lnTo>
                <a:lnTo>
                  <a:pt x="0" y="0"/>
                </a:lnTo>
                <a:lnTo>
                  <a:pt x="0" y="246887"/>
                </a:lnTo>
                <a:close/>
              </a:path>
            </a:pathLst>
          </a:custGeom>
          <a:solidFill>
            <a:srgbClr val="4F81BC"/>
          </a:solidFill>
        </p:spPr>
        <p:txBody>
          <a:bodyPr wrap="square" lIns="0" tIns="0" rIns="0" bIns="0" rtlCol="0">
            <a:noAutofit/>
          </a:bodyPr>
          <a:lstStyle/>
          <a:p>
            <a:endParaRPr/>
          </a:p>
        </p:txBody>
      </p:sp>
      <p:sp>
        <p:nvSpPr>
          <p:cNvPr id="53" name="object 53"/>
          <p:cNvSpPr/>
          <p:nvPr/>
        </p:nvSpPr>
        <p:spPr>
          <a:xfrm>
            <a:off x="2866644" y="2171700"/>
            <a:ext cx="0" cy="3480816"/>
          </a:xfrm>
          <a:custGeom>
            <a:avLst/>
            <a:gdLst/>
            <a:ahLst/>
            <a:cxnLst/>
            <a:rect l="l" t="t" r="r" b="b"/>
            <a:pathLst>
              <a:path h="3480816">
                <a:moveTo>
                  <a:pt x="0" y="0"/>
                </a:moveTo>
                <a:lnTo>
                  <a:pt x="0" y="3480816"/>
                </a:lnTo>
              </a:path>
            </a:pathLst>
          </a:custGeom>
          <a:ln w="9144">
            <a:solidFill>
              <a:srgbClr val="D9D9D9"/>
            </a:solidFill>
          </a:ln>
        </p:spPr>
        <p:txBody>
          <a:bodyPr wrap="square" lIns="0" tIns="0" rIns="0" bIns="0" rtlCol="0">
            <a:noAutofit/>
          </a:bodyPr>
          <a:lstStyle/>
          <a:p>
            <a:endParaRPr/>
          </a:p>
        </p:txBody>
      </p:sp>
      <p:sp>
        <p:nvSpPr>
          <p:cNvPr id="54" name="object 54"/>
          <p:cNvSpPr/>
          <p:nvPr/>
        </p:nvSpPr>
        <p:spPr>
          <a:xfrm>
            <a:off x="2453640" y="5876544"/>
            <a:ext cx="76200" cy="76200"/>
          </a:xfrm>
          <a:custGeom>
            <a:avLst/>
            <a:gdLst/>
            <a:ahLst/>
            <a:cxnLst/>
            <a:rect l="l" t="t" r="r" b="b"/>
            <a:pathLst>
              <a:path w="76200" h="76200">
                <a:moveTo>
                  <a:pt x="0" y="76199"/>
                </a:moveTo>
                <a:lnTo>
                  <a:pt x="76200" y="76199"/>
                </a:lnTo>
                <a:lnTo>
                  <a:pt x="76200" y="0"/>
                </a:lnTo>
                <a:lnTo>
                  <a:pt x="0" y="0"/>
                </a:lnTo>
                <a:lnTo>
                  <a:pt x="0" y="76199"/>
                </a:lnTo>
                <a:close/>
              </a:path>
            </a:pathLst>
          </a:custGeom>
          <a:solidFill>
            <a:srgbClr val="E36C09"/>
          </a:solidFill>
        </p:spPr>
        <p:txBody>
          <a:bodyPr wrap="square" lIns="0" tIns="0" rIns="0" bIns="0" rtlCol="0">
            <a:noAutofit/>
          </a:bodyPr>
          <a:lstStyle/>
          <a:p>
            <a:endParaRPr/>
          </a:p>
        </p:txBody>
      </p:sp>
      <p:sp>
        <p:nvSpPr>
          <p:cNvPr id="55" name="object 55"/>
          <p:cNvSpPr/>
          <p:nvPr/>
        </p:nvSpPr>
        <p:spPr>
          <a:xfrm>
            <a:off x="2932176" y="5876544"/>
            <a:ext cx="76200" cy="76200"/>
          </a:xfrm>
          <a:custGeom>
            <a:avLst/>
            <a:gdLst/>
            <a:ahLst/>
            <a:cxnLst/>
            <a:rect l="l" t="t" r="r" b="b"/>
            <a:pathLst>
              <a:path w="76200" h="76200">
                <a:moveTo>
                  <a:pt x="0" y="76199"/>
                </a:moveTo>
                <a:lnTo>
                  <a:pt x="76200" y="76199"/>
                </a:lnTo>
                <a:lnTo>
                  <a:pt x="76200" y="0"/>
                </a:lnTo>
                <a:lnTo>
                  <a:pt x="0" y="0"/>
                </a:lnTo>
                <a:lnTo>
                  <a:pt x="0" y="76199"/>
                </a:lnTo>
                <a:close/>
              </a:path>
            </a:pathLst>
          </a:custGeom>
          <a:solidFill>
            <a:srgbClr val="FFC000"/>
          </a:solidFill>
        </p:spPr>
        <p:txBody>
          <a:bodyPr wrap="square" lIns="0" tIns="0" rIns="0" bIns="0" rtlCol="0">
            <a:noAutofit/>
          </a:bodyPr>
          <a:lstStyle/>
          <a:p>
            <a:endParaRPr/>
          </a:p>
        </p:txBody>
      </p:sp>
      <p:sp>
        <p:nvSpPr>
          <p:cNvPr id="56" name="object 56"/>
          <p:cNvSpPr/>
          <p:nvPr/>
        </p:nvSpPr>
        <p:spPr>
          <a:xfrm>
            <a:off x="3579876" y="5876544"/>
            <a:ext cx="76200" cy="76200"/>
          </a:xfrm>
          <a:custGeom>
            <a:avLst/>
            <a:gdLst/>
            <a:ahLst/>
            <a:cxnLst/>
            <a:rect l="l" t="t" r="r" b="b"/>
            <a:pathLst>
              <a:path w="76200" h="76200">
                <a:moveTo>
                  <a:pt x="0" y="76199"/>
                </a:moveTo>
                <a:lnTo>
                  <a:pt x="76200" y="76199"/>
                </a:lnTo>
                <a:lnTo>
                  <a:pt x="76200" y="0"/>
                </a:lnTo>
                <a:lnTo>
                  <a:pt x="0" y="0"/>
                </a:lnTo>
                <a:lnTo>
                  <a:pt x="0" y="76199"/>
                </a:lnTo>
                <a:close/>
              </a:path>
            </a:pathLst>
          </a:custGeom>
          <a:solidFill>
            <a:srgbClr val="E6B8B8"/>
          </a:solidFill>
        </p:spPr>
        <p:txBody>
          <a:bodyPr wrap="square" lIns="0" tIns="0" rIns="0" bIns="0" rtlCol="0">
            <a:noAutofit/>
          </a:bodyPr>
          <a:lstStyle/>
          <a:p>
            <a:endParaRPr/>
          </a:p>
        </p:txBody>
      </p:sp>
      <p:sp>
        <p:nvSpPr>
          <p:cNvPr id="57" name="object 57"/>
          <p:cNvSpPr/>
          <p:nvPr/>
        </p:nvSpPr>
        <p:spPr>
          <a:xfrm>
            <a:off x="4471416" y="5876544"/>
            <a:ext cx="76200" cy="76200"/>
          </a:xfrm>
          <a:custGeom>
            <a:avLst/>
            <a:gdLst/>
            <a:ahLst/>
            <a:cxnLst/>
            <a:rect l="l" t="t" r="r" b="b"/>
            <a:pathLst>
              <a:path w="76200" h="76200">
                <a:moveTo>
                  <a:pt x="0" y="76199"/>
                </a:moveTo>
                <a:lnTo>
                  <a:pt x="76200" y="76199"/>
                </a:lnTo>
                <a:lnTo>
                  <a:pt x="76200" y="0"/>
                </a:lnTo>
                <a:lnTo>
                  <a:pt x="0" y="0"/>
                </a:lnTo>
                <a:lnTo>
                  <a:pt x="0" y="76199"/>
                </a:lnTo>
                <a:close/>
              </a:path>
            </a:pathLst>
          </a:custGeom>
          <a:solidFill>
            <a:srgbClr val="00AFEF"/>
          </a:solidFill>
        </p:spPr>
        <p:txBody>
          <a:bodyPr wrap="square" lIns="0" tIns="0" rIns="0" bIns="0" rtlCol="0">
            <a:noAutofit/>
          </a:bodyPr>
          <a:lstStyle/>
          <a:p>
            <a:endParaRPr/>
          </a:p>
        </p:txBody>
      </p:sp>
      <p:sp>
        <p:nvSpPr>
          <p:cNvPr id="58" name="object 58"/>
          <p:cNvSpPr/>
          <p:nvPr/>
        </p:nvSpPr>
        <p:spPr>
          <a:xfrm>
            <a:off x="5026152" y="5876544"/>
            <a:ext cx="76200" cy="76200"/>
          </a:xfrm>
          <a:custGeom>
            <a:avLst/>
            <a:gdLst/>
            <a:ahLst/>
            <a:cxnLst/>
            <a:rect l="l" t="t" r="r" b="b"/>
            <a:pathLst>
              <a:path w="76200" h="76200">
                <a:moveTo>
                  <a:pt x="0" y="76199"/>
                </a:moveTo>
                <a:lnTo>
                  <a:pt x="76200" y="76199"/>
                </a:lnTo>
                <a:lnTo>
                  <a:pt x="76200" y="0"/>
                </a:lnTo>
                <a:lnTo>
                  <a:pt x="0" y="0"/>
                </a:lnTo>
                <a:lnTo>
                  <a:pt x="0" y="76199"/>
                </a:lnTo>
                <a:close/>
              </a:path>
            </a:pathLst>
          </a:custGeom>
          <a:solidFill>
            <a:srgbClr val="4F81BC"/>
          </a:solidFill>
        </p:spPr>
        <p:txBody>
          <a:bodyPr wrap="square" lIns="0" tIns="0" rIns="0" bIns="0" rtlCol="0">
            <a:noAutofit/>
          </a:bodyPr>
          <a:lstStyle/>
          <a:p>
            <a:endParaRPr/>
          </a:p>
        </p:txBody>
      </p:sp>
      <p:sp>
        <p:nvSpPr>
          <p:cNvPr id="59" name="object 59"/>
          <p:cNvSpPr/>
          <p:nvPr/>
        </p:nvSpPr>
        <p:spPr>
          <a:xfrm>
            <a:off x="2002536" y="1743455"/>
            <a:ext cx="3843528" cy="4369308"/>
          </a:xfrm>
          <a:custGeom>
            <a:avLst/>
            <a:gdLst/>
            <a:ahLst/>
            <a:cxnLst/>
            <a:rect l="l" t="t" r="r" b="b"/>
            <a:pathLst>
              <a:path w="3843528" h="4369308">
                <a:moveTo>
                  <a:pt x="0" y="4369308"/>
                </a:moveTo>
                <a:lnTo>
                  <a:pt x="3843528" y="4369308"/>
                </a:lnTo>
                <a:lnTo>
                  <a:pt x="3843528" y="0"/>
                </a:lnTo>
                <a:lnTo>
                  <a:pt x="0" y="0"/>
                </a:lnTo>
                <a:lnTo>
                  <a:pt x="0" y="4369308"/>
                </a:lnTo>
                <a:close/>
              </a:path>
            </a:pathLst>
          </a:custGeom>
          <a:ln w="9144">
            <a:solidFill>
              <a:srgbClr val="4F81BC"/>
            </a:solidFill>
          </a:ln>
        </p:spPr>
        <p:txBody>
          <a:bodyPr wrap="square" lIns="0" tIns="0" rIns="0" bIns="0" rtlCol="0">
            <a:noAutofit/>
          </a:bodyPr>
          <a:lstStyle/>
          <a:p>
            <a:endParaRPr/>
          </a:p>
        </p:txBody>
      </p:sp>
      <p:sp>
        <p:nvSpPr>
          <p:cNvPr id="60" name="object 60"/>
          <p:cNvSpPr/>
          <p:nvPr/>
        </p:nvSpPr>
        <p:spPr>
          <a:xfrm>
            <a:off x="1829715" y="456945"/>
            <a:ext cx="6133719" cy="426720"/>
          </a:xfrm>
          <a:prstGeom prst="rect">
            <a:avLst/>
          </a:prstGeom>
          <a:blipFill>
            <a:blip r:embed="rId3" cstate="print"/>
            <a:stretch>
              <a:fillRect/>
            </a:stretch>
          </a:blipFill>
        </p:spPr>
        <p:txBody>
          <a:bodyPr wrap="square" lIns="0" tIns="0" rIns="0" bIns="0" rtlCol="0">
            <a:noAutofit/>
          </a:bodyPr>
          <a:lstStyle/>
          <a:p>
            <a:endParaRPr/>
          </a:p>
        </p:txBody>
      </p:sp>
      <p:sp>
        <p:nvSpPr>
          <p:cNvPr id="61" name="object 61"/>
          <p:cNvSpPr/>
          <p:nvPr/>
        </p:nvSpPr>
        <p:spPr>
          <a:xfrm>
            <a:off x="7370064" y="2391155"/>
            <a:ext cx="2129028" cy="217932"/>
          </a:xfrm>
          <a:custGeom>
            <a:avLst/>
            <a:gdLst/>
            <a:ahLst/>
            <a:cxnLst/>
            <a:rect l="l" t="t" r="r" b="b"/>
            <a:pathLst>
              <a:path w="2129028" h="217932">
                <a:moveTo>
                  <a:pt x="0" y="217932"/>
                </a:moveTo>
                <a:lnTo>
                  <a:pt x="2129028" y="217932"/>
                </a:lnTo>
                <a:lnTo>
                  <a:pt x="2129028" y="0"/>
                </a:lnTo>
                <a:lnTo>
                  <a:pt x="0" y="0"/>
                </a:lnTo>
                <a:lnTo>
                  <a:pt x="0" y="217932"/>
                </a:lnTo>
                <a:close/>
              </a:path>
            </a:pathLst>
          </a:custGeom>
          <a:solidFill>
            <a:srgbClr val="FF6600"/>
          </a:solidFill>
        </p:spPr>
        <p:txBody>
          <a:bodyPr wrap="square" lIns="0" tIns="0" rIns="0" bIns="0" rtlCol="0">
            <a:noAutofit/>
          </a:bodyPr>
          <a:lstStyle/>
          <a:p>
            <a:endParaRPr/>
          </a:p>
        </p:txBody>
      </p:sp>
      <p:sp>
        <p:nvSpPr>
          <p:cNvPr id="62" name="object 62"/>
          <p:cNvSpPr/>
          <p:nvPr/>
        </p:nvSpPr>
        <p:spPr>
          <a:xfrm>
            <a:off x="7370064" y="3087623"/>
            <a:ext cx="2129028" cy="217932"/>
          </a:xfrm>
          <a:custGeom>
            <a:avLst/>
            <a:gdLst/>
            <a:ahLst/>
            <a:cxnLst/>
            <a:rect l="l" t="t" r="r" b="b"/>
            <a:pathLst>
              <a:path w="2129028" h="217932">
                <a:moveTo>
                  <a:pt x="0" y="217932"/>
                </a:moveTo>
                <a:lnTo>
                  <a:pt x="2129028" y="217932"/>
                </a:lnTo>
                <a:lnTo>
                  <a:pt x="2129028" y="0"/>
                </a:lnTo>
                <a:lnTo>
                  <a:pt x="0" y="0"/>
                </a:lnTo>
                <a:lnTo>
                  <a:pt x="0" y="217932"/>
                </a:lnTo>
                <a:close/>
              </a:path>
            </a:pathLst>
          </a:custGeom>
          <a:solidFill>
            <a:srgbClr val="FFC000"/>
          </a:solidFill>
        </p:spPr>
        <p:txBody>
          <a:bodyPr wrap="square" lIns="0" tIns="0" rIns="0" bIns="0" rtlCol="0">
            <a:noAutofit/>
          </a:bodyPr>
          <a:lstStyle/>
          <a:p>
            <a:endParaRPr/>
          </a:p>
        </p:txBody>
      </p:sp>
      <p:sp>
        <p:nvSpPr>
          <p:cNvPr id="63" name="object 63"/>
          <p:cNvSpPr/>
          <p:nvPr/>
        </p:nvSpPr>
        <p:spPr>
          <a:xfrm>
            <a:off x="7370064" y="3784093"/>
            <a:ext cx="2414016" cy="217931"/>
          </a:xfrm>
          <a:custGeom>
            <a:avLst/>
            <a:gdLst/>
            <a:ahLst/>
            <a:cxnLst/>
            <a:rect l="l" t="t" r="r" b="b"/>
            <a:pathLst>
              <a:path w="2414016" h="217931">
                <a:moveTo>
                  <a:pt x="0" y="217931"/>
                </a:moveTo>
                <a:lnTo>
                  <a:pt x="2414016" y="217931"/>
                </a:lnTo>
                <a:lnTo>
                  <a:pt x="2414016" y="0"/>
                </a:lnTo>
                <a:lnTo>
                  <a:pt x="0" y="0"/>
                </a:lnTo>
                <a:lnTo>
                  <a:pt x="0" y="217931"/>
                </a:lnTo>
                <a:close/>
              </a:path>
            </a:pathLst>
          </a:custGeom>
          <a:solidFill>
            <a:srgbClr val="F9C090"/>
          </a:solidFill>
        </p:spPr>
        <p:txBody>
          <a:bodyPr wrap="square" lIns="0" tIns="0" rIns="0" bIns="0" rtlCol="0">
            <a:noAutofit/>
          </a:bodyPr>
          <a:lstStyle/>
          <a:p>
            <a:endParaRPr/>
          </a:p>
        </p:txBody>
      </p:sp>
      <p:sp>
        <p:nvSpPr>
          <p:cNvPr id="64" name="object 64"/>
          <p:cNvSpPr/>
          <p:nvPr/>
        </p:nvSpPr>
        <p:spPr>
          <a:xfrm>
            <a:off x="7370064" y="4480561"/>
            <a:ext cx="1135380" cy="217931"/>
          </a:xfrm>
          <a:custGeom>
            <a:avLst/>
            <a:gdLst/>
            <a:ahLst/>
            <a:cxnLst/>
            <a:rect l="l" t="t" r="r" b="b"/>
            <a:pathLst>
              <a:path w="1135380" h="217932">
                <a:moveTo>
                  <a:pt x="0" y="217931"/>
                </a:moveTo>
                <a:lnTo>
                  <a:pt x="1135380" y="217931"/>
                </a:lnTo>
                <a:lnTo>
                  <a:pt x="1135380" y="0"/>
                </a:lnTo>
                <a:lnTo>
                  <a:pt x="0" y="0"/>
                </a:lnTo>
                <a:lnTo>
                  <a:pt x="0" y="217931"/>
                </a:lnTo>
                <a:close/>
              </a:path>
            </a:pathLst>
          </a:custGeom>
          <a:solidFill>
            <a:srgbClr val="00AFEF"/>
          </a:solidFill>
        </p:spPr>
        <p:txBody>
          <a:bodyPr wrap="square" lIns="0" tIns="0" rIns="0" bIns="0" rtlCol="0">
            <a:noAutofit/>
          </a:bodyPr>
          <a:lstStyle/>
          <a:p>
            <a:endParaRPr/>
          </a:p>
        </p:txBody>
      </p:sp>
      <p:sp>
        <p:nvSpPr>
          <p:cNvPr id="65" name="object 65"/>
          <p:cNvSpPr/>
          <p:nvPr/>
        </p:nvSpPr>
        <p:spPr>
          <a:xfrm>
            <a:off x="7370064" y="5175504"/>
            <a:ext cx="710184" cy="219456"/>
          </a:xfrm>
          <a:custGeom>
            <a:avLst/>
            <a:gdLst/>
            <a:ahLst/>
            <a:cxnLst/>
            <a:rect l="l" t="t" r="r" b="b"/>
            <a:pathLst>
              <a:path w="710184" h="219456">
                <a:moveTo>
                  <a:pt x="0" y="219456"/>
                </a:moveTo>
                <a:lnTo>
                  <a:pt x="710184" y="219456"/>
                </a:lnTo>
                <a:lnTo>
                  <a:pt x="710184" y="0"/>
                </a:lnTo>
                <a:lnTo>
                  <a:pt x="0" y="0"/>
                </a:lnTo>
                <a:lnTo>
                  <a:pt x="0" y="219456"/>
                </a:lnTo>
                <a:close/>
              </a:path>
            </a:pathLst>
          </a:custGeom>
          <a:solidFill>
            <a:srgbClr val="375F92"/>
          </a:solidFill>
        </p:spPr>
        <p:txBody>
          <a:bodyPr wrap="square" lIns="0" tIns="0" rIns="0" bIns="0" rtlCol="0">
            <a:noAutofit/>
          </a:bodyPr>
          <a:lstStyle/>
          <a:p>
            <a:endParaRPr/>
          </a:p>
        </p:txBody>
      </p:sp>
      <p:sp>
        <p:nvSpPr>
          <p:cNvPr id="66" name="object 66"/>
          <p:cNvSpPr/>
          <p:nvPr/>
        </p:nvSpPr>
        <p:spPr>
          <a:xfrm>
            <a:off x="7370064" y="2151888"/>
            <a:ext cx="0" cy="3480816"/>
          </a:xfrm>
          <a:custGeom>
            <a:avLst/>
            <a:gdLst/>
            <a:ahLst/>
            <a:cxnLst/>
            <a:rect l="l" t="t" r="r" b="b"/>
            <a:pathLst>
              <a:path h="3480816">
                <a:moveTo>
                  <a:pt x="0" y="0"/>
                </a:moveTo>
                <a:lnTo>
                  <a:pt x="0" y="3480816"/>
                </a:lnTo>
              </a:path>
            </a:pathLst>
          </a:custGeom>
          <a:ln w="9144">
            <a:solidFill>
              <a:srgbClr val="D9D9D9"/>
            </a:solidFill>
          </a:ln>
        </p:spPr>
        <p:txBody>
          <a:bodyPr wrap="square" lIns="0" tIns="0" rIns="0" bIns="0" rtlCol="0">
            <a:noAutofit/>
          </a:bodyPr>
          <a:lstStyle/>
          <a:p>
            <a:endParaRPr/>
          </a:p>
        </p:txBody>
      </p:sp>
      <p:sp>
        <p:nvSpPr>
          <p:cNvPr id="67" name="object 67"/>
          <p:cNvSpPr/>
          <p:nvPr/>
        </p:nvSpPr>
        <p:spPr>
          <a:xfrm>
            <a:off x="6931152" y="5856732"/>
            <a:ext cx="77724" cy="76200"/>
          </a:xfrm>
          <a:custGeom>
            <a:avLst/>
            <a:gdLst/>
            <a:ahLst/>
            <a:cxnLst/>
            <a:rect l="l" t="t" r="r" b="b"/>
            <a:pathLst>
              <a:path w="77724" h="76200">
                <a:moveTo>
                  <a:pt x="0" y="76200"/>
                </a:moveTo>
                <a:lnTo>
                  <a:pt x="77724" y="76200"/>
                </a:lnTo>
                <a:lnTo>
                  <a:pt x="77724" y="0"/>
                </a:lnTo>
                <a:lnTo>
                  <a:pt x="0" y="0"/>
                </a:lnTo>
                <a:lnTo>
                  <a:pt x="0" y="76200"/>
                </a:lnTo>
                <a:close/>
              </a:path>
            </a:pathLst>
          </a:custGeom>
          <a:solidFill>
            <a:srgbClr val="FF6600"/>
          </a:solidFill>
        </p:spPr>
        <p:txBody>
          <a:bodyPr wrap="square" lIns="0" tIns="0" rIns="0" bIns="0" rtlCol="0">
            <a:noAutofit/>
          </a:bodyPr>
          <a:lstStyle/>
          <a:p>
            <a:endParaRPr/>
          </a:p>
        </p:txBody>
      </p:sp>
      <p:sp>
        <p:nvSpPr>
          <p:cNvPr id="68" name="object 68"/>
          <p:cNvSpPr/>
          <p:nvPr/>
        </p:nvSpPr>
        <p:spPr>
          <a:xfrm>
            <a:off x="7453884" y="5856732"/>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FC000"/>
          </a:solidFill>
        </p:spPr>
        <p:txBody>
          <a:bodyPr wrap="square" lIns="0" tIns="0" rIns="0" bIns="0" rtlCol="0">
            <a:noAutofit/>
          </a:bodyPr>
          <a:lstStyle/>
          <a:p>
            <a:endParaRPr/>
          </a:p>
        </p:txBody>
      </p:sp>
      <p:sp>
        <p:nvSpPr>
          <p:cNvPr id="69" name="object 69"/>
          <p:cNvSpPr/>
          <p:nvPr/>
        </p:nvSpPr>
        <p:spPr>
          <a:xfrm>
            <a:off x="8103108" y="5856732"/>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F9C090"/>
          </a:solidFill>
        </p:spPr>
        <p:txBody>
          <a:bodyPr wrap="square" lIns="0" tIns="0" rIns="0" bIns="0" rtlCol="0">
            <a:noAutofit/>
          </a:bodyPr>
          <a:lstStyle/>
          <a:p>
            <a:endParaRPr/>
          </a:p>
        </p:txBody>
      </p:sp>
      <p:sp>
        <p:nvSpPr>
          <p:cNvPr id="70" name="object 70"/>
          <p:cNvSpPr/>
          <p:nvPr/>
        </p:nvSpPr>
        <p:spPr>
          <a:xfrm>
            <a:off x="8997696" y="5856732"/>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AFEF"/>
          </a:solidFill>
        </p:spPr>
        <p:txBody>
          <a:bodyPr wrap="square" lIns="0" tIns="0" rIns="0" bIns="0" rtlCol="0">
            <a:noAutofit/>
          </a:bodyPr>
          <a:lstStyle/>
          <a:p>
            <a:endParaRPr/>
          </a:p>
        </p:txBody>
      </p:sp>
      <p:sp>
        <p:nvSpPr>
          <p:cNvPr id="71" name="object 71"/>
          <p:cNvSpPr/>
          <p:nvPr/>
        </p:nvSpPr>
        <p:spPr>
          <a:xfrm>
            <a:off x="9553956" y="5856732"/>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375F92"/>
          </a:solidFill>
        </p:spPr>
        <p:txBody>
          <a:bodyPr wrap="square" lIns="0" tIns="0" rIns="0" bIns="0" rtlCol="0">
            <a:noAutofit/>
          </a:bodyPr>
          <a:lstStyle/>
          <a:p>
            <a:endParaRPr/>
          </a:p>
        </p:txBody>
      </p:sp>
      <p:sp>
        <p:nvSpPr>
          <p:cNvPr id="72" name="object 72"/>
          <p:cNvSpPr/>
          <p:nvPr/>
        </p:nvSpPr>
        <p:spPr>
          <a:xfrm>
            <a:off x="6505956" y="1723643"/>
            <a:ext cx="3843528" cy="4369308"/>
          </a:xfrm>
          <a:custGeom>
            <a:avLst/>
            <a:gdLst/>
            <a:ahLst/>
            <a:cxnLst/>
            <a:rect l="l" t="t" r="r" b="b"/>
            <a:pathLst>
              <a:path w="3843528" h="4369308">
                <a:moveTo>
                  <a:pt x="0" y="4369308"/>
                </a:moveTo>
                <a:lnTo>
                  <a:pt x="3843528" y="4369308"/>
                </a:lnTo>
                <a:lnTo>
                  <a:pt x="3843528" y="0"/>
                </a:lnTo>
                <a:lnTo>
                  <a:pt x="0" y="0"/>
                </a:lnTo>
                <a:lnTo>
                  <a:pt x="0" y="4369308"/>
                </a:lnTo>
                <a:close/>
              </a:path>
            </a:pathLst>
          </a:custGeom>
          <a:ln w="9144">
            <a:solidFill>
              <a:srgbClr val="4F81BC"/>
            </a:solidFill>
          </a:ln>
        </p:spPr>
        <p:txBody>
          <a:bodyPr wrap="square" lIns="0" tIns="0" rIns="0" bIns="0" rtlCol="0">
            <a:noAutofit/>
          </a:bodyPr>
          <a:lstStyle/>
          <a:p>
            <a:endParaRPr/>
          </a:p>
        </p:txBody>
      </p:sp>
      <p:sp>
        <p:nvSpPr>
          <p:cNvPr id="46" name="object 46"/>
          <p:cNvSpPr txBox="1"/>
          <p:nvPr/>
        </p:nvSpPr>
        <p:spPr>
          <a:xfrm>
            <a:off x="6585332" y="1273611"/>
            <a:ext cx="770407" cy="254000"/>
          </a:xfrm>
          <a:prstGeom prst="rect">
            <a:avLst/>
          </a:prstGeom>
        </p:spPr>
        <p:txBody>
          <a:bodyPr wrap="square" lIns="0" tIns="0" rIns="0" bIns="0" rtlCol="0">
            <a:noAutofit/>
          </a:bodyPr>
          <a:lstStyle/>
          <a:p>
            <a:pPr marL="12700">
              <a:lnSpc>
                <a:spcPts val="1939"/>
              </a:lnSpc>
              <a:spcBef>
                <a:spcPts val="97"/>
              </a:spcBef>
            </a:pPr>
            <a:r>
              <a:rPr dirty="0">
                <a:latin typeface="Arial"/>
                <a:cs typeface="Arial"/>
              </a:rPr>
              <a:t>S</a:t>
            </a:r>
            <a:r>
              <a:rPr spc="-4" dirty="0">
                <a:latin typeface="Arial"/>
                <a:cs typeface="Arial"/>
              </a:rPr>
              <a:t>u</a:t>
            </a:r>
            <a:r>
              <a:rPr dirty="0">
                <a:latin typeface="Arial"/>
                <a:cs typeface="Arial"/>
              </a:rPr>
              <a:t>rvey</a:t>
            </a:r>
            <a:endParaRPr>
              <a:latin typeface="Arial"/>
              <a:cs typeface="Arial"/>
            </a:endParaRPr>
          </a:p>
        </p:txBody>
      </p:sp>
      <p:sp>
        <p:nvSpPr>
          <p:cNvPr id="45" name="object 45"/>
          <p:cNvSpPr txBox="1"/>
          <p:nvPr/>
        </p:nvSpPr>
        <p:spPr>
          <a:xfrm>
            <a:off x="2081886" y="1328856"/>
            <a:ext cx="1083589" cy="254000"/>
          </a:xfrm>
          <a:prstGeom prst="rect">
            <a:avLst/>
          </a:prstGeom>
        </p:spPr>
        <p:txBody>
          <a:bodyPr wrap="square" lIns="0" tIns="0" rIns="0" bIns="0" rtlCol="0">
            <a:noAutofit/>
          </a:bodyPr>
          <a:lstStyle/>
          <a:p>
            <a:pPr marL="12700">
              <a:lnSpc>
                <a:spcPts val="1939"/>
              </a:lnSpc>
              <a:spcBef>
                <a:spcPts val="97"/>
              </a:spcBef>
            </a:pPr>
            <a:r>
              <a:rPr spc="-29" dirty="0">
                <a:latin typeface="Arial"/>
                <a:cs typeface="Arial"/>
              </a:rPr>
              <a:t>W</a:t>
            </a:r>
            <a:r>
              <a:rPr dirty="0">
                <a:latin typeface="Arial"/>
                <a:cs typeface="Arial"/>
              </a:rPr>
              <a:t>orks</a:t>
            </a:r>
            <a:r>
              <a:rPr spc="-9" dirty="0">
                <a:latin typeface="Arial"/>
                <a:cs typeface="Arial"/>
              </a:rPr>
              <a:t>h</a:t>
            </a:r>
            <a:r>
              <a:rPr dirty="0">
                <a:latin typeface="Arial"/>
                <a:cs typeface="Arial"/>
              </a:rPr>
              <a:t>op</a:t>
            </a:r>
            <a:endParaRPr>
              <a:latin typeface="Arial"/>
              <a:cs typeface="Arial"/>
            </a:endParaRPr>
          </a:p>
        </p:txBody>
      </p:sp>
      <p:sp>
        <p:nvSpPr>
          <p:cNvPr id="44" name="object 44"/>
          <p:cNvSpPr txBox="1"/>
          <p:nvPr/>
        </p:nvSpPr>
        <p:spPr>
          <a:xfrm>
            <a:off x="9991725" y="6343733"/>
            <a:ext cx="156996" cy="130556"/>
          </a:xfrm>
          <a:prstGeom prst="rect">
            <a:avLst/>
          </a:prstGeom>
        </p:spPr>
        <p:txBody>
          <a:bodyPr wrap="square" lIns="0" tIns="0" rIns="0" bIns="0" rtlCol="0">
            <a:noAutofit/>
          </a:bodyPr>
          <a:lstStyle/>
          <a:p>
            <a:pPr marL="12700">
              <a:lnSpc>
                <a:spcPct val="95825"/>
              </a:lnSpc>
              <a:spcBef>
                <a:spcPts val="20"/>
              </a:spcBef>
            </a:pPr>
            <a:r>
              <a:rPr sz="800" spc="-4" dirty="0">
                <a:solidFill>
                  <a:srgbClr val="181818"/>
                </a:solidFill>
                <a:latin typeface="Arial"/>
                <a:cs typeface="Arial"/>
              </a:rPr>
              <a:t>23</a:t>
            </a:r>
            <a:endParaRPr sz="800">
              <a:latin typeface="Arial"/>
              <a:cs typeface="Arial"/>
            </a:endParaRPr>
          </a:p>
        </p:txBody>
      </p:sp>
      <p:sp>
        <p:nvSpPr>
          <p:cNvPr id="43" name="object 43"/>
          <p:cNvSpPr txBox="1"/>
          <p:nvPr/>
        </p:nvSpPr>
        <p:spPr>
          <a:xfrm>
            <a:off x="9553956" y="5856732"/>
            <a:ext cx="76200" cy="76200"/>
          </a:xfrm>
          <a:prstGeom prst="rect">
            <a:avLst/>
          </a:prstGeom>
        </p:spPr>
        <p:txBody>
          <a:bodyPr wrap="square" lIns="0" tIns="0" rIns="0" bIns="0" rtlCol="0">
            <a:noAutofit/>
          </a:bodyPr>
          <a:lstStyle/>
          <a:p>
            <a:pPr marL="25400">
              <a:lnSpc>
                <a:spcPts val="600"/>
              </a:lnSpc>
            </a:pPr>
            <a:endParaRPr sz="600"/>
          </a:p>
        </p:txBody>
      </p:sp>
      <p:sp>
        <p:nvSpPr>
          <p:cNvPr id="42" name="object 42"/>
          <p:cNvSpPr txBox="1"/>
          <p:nvPr/>
        </p:nvSpPr>
        <p:spPr>
          <a:xfrm>
            <a:off x="8997696" y="5856732"/>
            <a:ext cx="76200" cy="76200"/>
          </a:xfrm>
          <a:prstGeom prst="rect">
            <a:avLst/>
          </a:prstGeom>
        </p:spPr>
        <p:txBody>
          <a:bodyPr wrap="square" lIns="0" tIns="0" rIns="0" bIns="0" rtlCol="0">
            <a:noAutofit/>
          </a:bodyPr>
          <a:lstStyle/>
          <a:p>
            <a:pPr marL="25400">
              <a:lnSpc>
                <a:spcPts val="600"/>
              </a:lnSpc>
            </a:pPr>
            <a:endParaRPr sz="600"/>
          </a:p>
        </p:txBody>
      </p:sp>
      <p:sp>
        <p:nvSpPr>
          <p:cNvPr id="41" name="object 41"/>
          <p:cNvSpPr txBox="1"/>
          <p:nvPr/>
        </p:nvSpPr>
        <p:spPr>
          <a:xfrm>
            <a:off x="8103108" y="5856732"/>
            <a:ext cx="76200" cy="76200"/>
          </a:xfrm>
          <a:prstGeom prst="rect">
            <a:avLst/>
          </a:prstGeom>
        </p:spPr>
        <p:txBody>
          <a:bodyPr wrap="square" lIns="0" tIns="0" rIns="0" bIns="0" rtlCol="0">
            <a:noAutofit/>
          </a:bodyPr>
          <a:lstStyle/>
          <a:p>
            <a:pPr marL="25400">
              <a:lnSpc>
                <a:spcPts val="600"/>
              </a:lnSpc>
            </a:pPr>
            <a:endParaRPr sz="600"/>
          </a:p>
        </p:txBody>
      </p:sp>
      <p:sp>
        <p:nvSpPr>
          <p:cNvPr id="40" name="object 40"/>
          <p:cNvSpPr txBox="1"/>
          <p:nvPr/>
        </p:nvSpPr>
        <p:spPr>
          <a:xfrm>
            <a:off x="7453884" y="5856732"/>
            <a:ext cx="76200" cy="76200"/>
          </a:xfrm>
          <a:prstGeom prst="rect">
            <a:avLst/>
          </a:prstGeom>
        </p:spPr>
        <p:txBody>
          <a:bodyPr wrap="square" lIns="0" tIns="0" rIns="0" bIns="0" rtlCol="0">
            <a:noAutofit/>
          </a:bodyPr>
          <a:lstStyle/>
          <a:p>
            <a:pPr marL="25400">
              <a:lnSpc>
                <a:spcPts val="600"/>
              </a:lnSpc>
            </a:pPr>
            <a:endParaRPr sz="600"/>
          </a:p>
        </p:txBody>
      </p:sp>
      <p:sp>
        <p:nvSpPr>
          <p:cNvPr id="39" name="object 39"/>
          <p:cNvSpPr txBox="1"/>
          <p:nvPr/>
        </p:nvSpPr>
        <p:spPr>
          <a:xfrm>
            <a:off x="6931152" y="5856732"/>
            <a:ext cx="77724" cy="76200"/>
          </a:xfrm>
          <a:prstGeom prst="rect">
            <a:avLst/>
          </a:prstGeom>
        </p:spPr>
        <p:txBody>
          <a:bodyPr wrap="square" lIns="0" tIns="0" rIns="0" bIns="0" rtlCol="0">
            <a:noAutofit/>
          </a:bodyPr>
          <a:lstStyle/>
          <a:p>
            <a:pPr marL="25400">
              <a:lnSpc>
                <a:spcPts val="600"/>
              </a:lnSpc>
            </a:pPr>
            <a:endParaRPr sz="600"/>
          </a:p>
        </p:txBody>
      </p:sp>
      <p:sp>
        <p:nvSpPr>
          <p:cNvPr id="38" name="object 38"/>
          <p:cNvSpPr txBox="1"/>
          <p:nvPr/>
        </p:nvSpPr>
        <p:spPr>
          <a:xfrm>
            <a:off x="5026152" y="5876544"/>
            <a:ext cx="76200" cy="76200"/>
          </a:xfrm>
          <a:prstGeom prst="rect">
            <a:avLst/>
          </a:prstGeom>
        </p:spPr>
        <p:txBody>
          <a:bodyPr wrap="square" lIns="0" tIns="0" rIns="0" bIns="0" rtlCol="0">
            <a:noAutofit/>
          </a:bodyPr>
          <a:lstStyle/>
          <a:p>
            <a:pPr marL="25400">
              <a:lnSpc>
                <a:spcPts val="600"/>
              </a:lnSpc>
            </a:pPr>
            <a:endParaRPr sz="600"/>
          </a:p>
        </p:txBody>
      </p:sp>
      <p:sp>
        <p:nvSpPr>
          <p:cNvPr id="37" name="object 37"/>
          <p:cNvSpPr txBox="1"/>
          <p:nvPr/>
        </p:nvSpPr>
        <p:spPr>
          <a:xfrm>
            <a:off x="4471416" y="5876544"/>
            <a:ext cx="76200" cy="76200"/>
          </a:xfrm>
          <a:prstGeom prst="rect">
            <a:avLst/>
          </a:prstGeom>
        </p:spPr>
        <p:txBody>
          <a:bodyPr wrap="square" lIns="0" tIns="0" rIns="0" bIns="0" rtlCol="0">
            <a:noAutofit/>
          </a:bodyPr>
          <a:lstStyle/>
          <a:p>
            <a:pPr marL="25400">
              <a:lnSpc>
                <a:spcPts val="600"/>
              </a:lnSpc>
            </a:pPr>
            <a:endParaRPr sz="600"/>
          </a:p>
        </p:txBody>
      </p:sp>
      <p:sp>
        <p:nvSpPr>
          <p:cNvPr id="36" name="object 36"/>
          <p:cNvSpPr txBox="1"/>
          <p:nvPr/>
        </p:nvSpPr>
        <p:spPr>
          <a:xfrm>
            <a:off x="3579876" y="5876544"/>
            <a:ext cx="76200" cy="76200"/>
          </a:xfrm>
          <a:prstGeom prst="rect">
            <a:avLst/>
          </a:prstGeom>
        </p:spPr>
        <p:txBody>
          <a:bodyPr wrap="square" lIns="0" tIns="0" rIns="0" bIns="0" rtlCol="0">
            <a:noAutofit/>
          </a:bodyPr>
          <a:lstStyle/>
          <a:p>
            <a:pPr marL="25400">
              <a:lnSpc>
                <a:spcPts val="600"/>
              </a:lnSpc>
            </a:pPr>
            <a:endParaRPr sz="600"/>
          </a:p>
        </p:txBody>
      </p:sp>
      <p:sp>
        <p:nvSpPr>
          <p:cNvPr id="35" name="object 35"/>
          <p:cNvSpPr txBox="1"/>
          <p:nvPr/>
        </p:nvSpPr>
        <p:spPr>
          <a:xfrm>
            <a:off x="2932176" y="5876544"/>
            <a:ext cx="76200" cy="76200"/>
          </a:xfrm>
          <a:prstGeom prst="rect">
            <a:avLst/>
          </a:prstGeom>
        </p:spPr>
        <p:txBody>
          <a:bodyPr wrap="square" lIns="0" tIns="0" rIns="0" bIns="0" rtlCol="0">
            <a:noAutofit/>
          </a:bodyPr>
          <a:lstStyle/>
          <a:p>
            <a:pPr marL="25400">
              <a:lnSpc>
                <a:spcPts val="600"/>
              </a:lnSpc>
            </a:pPr>
            <a:endParaRPr sz="600"/>
          </a:p>
        </p:txBody>
      </p:sp>
      <p:sp>
        <p:nvSpPr>
          <p:cNvPr id="34" name="object 34"/>
          <p:cNvSpPr txBox="1"/>
          <p:nvPr/>
        </p:nvSpPr>
        <p:spPr>
          <a:xfrm>
            <a:off x="2453640" y="5876544"/>
            <a:ext cx="76200" cy="76200"/>
          </a:xfrm>
          <a:prstGeom prst="rect">
            <a:avLst/>
          </a:prstGeom>
        </p:spPr>
        <p:txBody>
          <a:bodyPr wrap="square" lIns="0" tIns="0" rIns="0" bIns="0" rtlCol="0">
            <a:noAutofit/>
          </a:bodyPr>
          <a:lstStyle/>
          <a:p>
            <a:pPr marL="25400">
              <a:lnSpc>
                <a:spcPts val="600"/>
              </a:lnSpc>
            </a:pPr>
            <a:endParaRPr sz="600"/>
          </a:p>
        </p:txBody>
      </p:sp>
      <p:sp>
        <p:nvSpPr>
          <p:cNvPr id="33" name="object 33"/>
          <p:cNvSpPr txBox="1"/>
          <p:nvPr/>
        </p:nvSpPr>
        <p:spPr>
          <a:xfrm>
            <a:off x="7370064" y="2151889"/>
            <a:ext cx="2414016" cy="239267"/>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7370064" y="2391155"/>
            <a:ext cx="2129028" cy="217932"/>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9499093" y="2391155"/>
            <a:ext cx="284987" cy="217932"/>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7370064" y="2609089"/>
            <a:ext cx="2414016" cy="478535"/>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7370064" y="3087623"/>
            <a:ext cx="2129028" cy="217932"/>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9499093" y="3087623"/>
            <a:ext cx="284987" cy="217932"/>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7370064" y="3305555"/>
            <a:ext cx="2414016" cy="478536"/>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7370064" y="3784093"/>
            <a:ext cx="2414016" cy="217931"/>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7370064" y="4002024"/>
            <a:ext cx="2414016" cy="478536"/>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7370064" y="4480561"/>
            <a:ext cx="1135380" cy="217931"/>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8505445" y="4480561"/>
            <a:ext cx="1278635" cy="217931"/>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7370064" y="4698492"/>
            <a:ext cx="2414016" cy="477012"/>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7370064" y="5175504"/>
            <a:ext cx="710184" cy="219456"/>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8080249" y="5175504"/>
            <a:ext cx="1703831" cy="219456"/>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7370064" y="5394961"/>
            <a:ext cx="2414016" cy="237743"/>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866644" y="2171701"/>
            <a:ext cx="2414016" cy="225551"/>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2866644" y="2397252"/>
            <a:ext cx="2414016" cy="246888"/>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2866644" y="2644141"/>
            <a:ext cx="2414016" cy="448055"/>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2866644" y="3092196"/>
            <a:ext cx="2058924" cy="246888"/>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4925569" y="3092196"/>
            <a:ext cx="355091" cy="246888"/>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2866644" y="3339085"/>
            <a:ext cx="2414016" cy="449579"/>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866644" y="3788665"/>
            <a:ext cx="923544" cy="246887"/>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3790188" y="3788665"/>
            <a:ext cx="1490472" cy="246887"/>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866644" y="4035552"/>
            <a:ext cx="2414016" cy="44958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2866644" y="4485133"/>
            <a:ext cx="923544" cy="246887"/>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790188" y="4485133"/>
            <a:ext cx="1490472" cy="24688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2866644" y="4732020"/>
            <a:ext cx="2414016" cy="44958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2866644" y="5181601"/>
            <a:ext cx="851916" cy="246887"/>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3718560" y="5181601"/>
            <a:ext cx="1562100" cy="24688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866644" y="5428488"/>
            <a:ext cx="2414016" cy="22402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505955" y="1723643"/>
            <a:ext cx="4003547" cy="4369308"/>
          </a:xfrm>
          <a:prstGeom prst="rect">
            <a:avLst/>
          </a:prstGeom>
        </p:spPr>
        <p:txBody>
          <a:bodyPr wrap="square" lIns="0" tIns="0" rIns="0" bIns="0" rtlCol="0">
            <a:noAutofit/>
          </a:bodyPr>
          <a:lstStyle/>
          <a:p>
            <a:pPr>
              <a:lnSpc>
                <a:spcPts val="750"/>
              </a:lnSpc>
              <a:spcBef>
                <a:spcPts val="1"/>
              </a:spcBef>
            </a:pPr>
            <a:endParaRPr sz="750" dirty="0"/>
          </a:p>
          <a:p>
            <a:pPr marL="1464602" marR="1464348" algn="ctr">
              <a:lnSpc>
                <a:spcPct val="95825"/>
              </a:lnSpc>
            </a:pPr>
            <a:r>
              <a:rPr sz="1200" b="1" dirty="0">
                <a:solidFill>
                  <a:srgbClr val="585858"/>
                </a:solidFill>
                <a:latin typeface="Arial"/>
                <a:cs typeface="Arial"/>
              </a:rPr>
              <a:t>Res</a:t>
            </a:r>
            <a:r>
              <a:rPr sz="1200" b="1" spc="4" dirty="0">
                <a:solidFill>
                  <a:srgbClr val="585858"/>
                </a:solidFill>
                <a:latin typeface="Arial"/>
                <a:cs typeface="Arial"/>
              </a:rPr>
              <a:t>pon</a:t>
            </a:r>
            <a:r>
              <a:rPr sz="1200" b="1" dirty="0">
                <a:solidFill>
                  <a:srgbClr val="585858"/>
                </a:solidFill>
                <a:latin typeface="Arial"/>
                <a:cs typeface="Arial"/>
              </a:rPr>
              <a:t>se</a:t>
            </a:r>
            <a:r>
              <a:rPr sz="1200" b="1" spc="-14" dirty="0">
                <a:solidFill>
                  <a:srgbClr val="585858"/>
                </a:solidFill>
                <a:latin typeface="Arial"/>
                <a:cs typeface="Arial"/>
              </a:rPr>
              <a:t> </a:t>
            </a:r>
            <a:r>
              <a:rPr sz="1200" b="1" dirty="0">
                <a:solidFill>
                  <a:srgbClr val="585858"/>
                </a:solidFill>
                <a:latin typeface="Arial"/>
                <a:cs typeface="Arial"/>
              </a:rPr>
              <a:t>%</a:t>
            </a:r>
            <a:endParaRPr sz="1200" b="1" dirty="0">
              <a:latin typeface="Arial"/>
              <a:cs typeface="Arial"/>
            </a:endParaRPr>
          </a:p>
          <a:p>
            <a:pPr marL="328295" marR="440425" indent="126491">
              <a:lnSpc>
                <a:spcPts val="1429"/>
              </a:lnSpc>
              <a:spcBef>
                <a:spcPts val="3255"/>
              </a:spcBef>
            </a:pPr>
            <a:r>
              <a:rPr spc="-4" baseline="2415" dirty="0">
                <a:solidFill>
                  <a:srgbClr val="585858"/>
                </a:solidFill>
                <a:latin typeface="Arial"/>
                <a:cs typeface="Arial"/>
              </a:rPr>
              <a:t>H</a:t>
            </a:r>
            <a:r>
              <a:rPr baseline="2415" dirty="0">
                <a:solidFill>
                  <a:srgbClr val="585858"/>
                </a:solidFill>
                <a:latin typeface="Arial"/>
                <a:cs typeface="Arial"/>
              </a:rPr>
              <a:t>ot                                                       </a:t>
            </a:r>
            <a:r>
              <a:rPr spc="104" baseline="2415" dirty="0">
                <a:solidFill>
                  <a:srgbClr val="585858"/>
                </a:solidFill>
                <a:latin typeface="Arial"/>
                <a:cs typeface="Arial"/>
              </a:rPr>
              <a:t> </a:t>
            </a:r>
            <a:r>
              <a:rPr sz="1200" spc="4" dirty="0">
                <a:solidFill>
                  <a:srgbClr val="404040"/>
                </a:solidFill>
                <a:latin typeface="Arial"/>
                <a:cs typeface="Arial"/>
              </a:rPr>
              <a:t>30% </a:t>
            </a:r>
            <a:endParaRPr sz="1200" dirty="0">
              <a:latin typeface="Arial"/>
              <a:cs typeface="Arial"/>
            </a:endParaRPr>
          </a:p>
          <a:p>
            <a:pPr marL="328295" marR="440425">
              <a:lnSpc>
                <a:spcPts val="1429"/>
              </a:lnSpc>
              <a:spcBef>
                <a:spcPts val="4050"/>
              </a:spcBef>
            </a:pPr>
            <a:r>
              <a:rPr spc="-4" baseline="2415" dirty="0">
                <a:solidFill>
                  <a:srgbClr val="585858"/>
                </a:solidFill>
                <a:latin typeface="Arial"/>
                <a:cs typeface="Arial"/>
              </a:rPr>
              <a:t>W</a:t>
            </a:r>
            <a:r>
              <a:rPr spc="4" baseline="2415" dirty="0">
                <a:solidFill>
                  <a:srgbClr val="585858"/>
                </a:solidFill>
                <a:latin typeface="Arial"/>
                <a:cs typeface="Arial"/>
              </a:rPr>
              <a:t>a</a:t>
            </a:r>
            <a:r>
              <a:rPr baseline="2415" dirty="0">
                <a:solidFill>
                  <a:srgbClr val="585858"/>
                </a:solidFill>
                <a:latin typeface="Arial"/>
                <a:cs typeface="Arial"/>
              </a:rPr>
              <a:t>rm                                                      </a:t>
            </a:r>
            <a:r>
              <a:rPr spc="100" baseline="2415" dirty="0">
                <a:solidFill>
                  <a:srgbClr val="585858"/>
                </a:solidFill>
                <a:latin typeface="Arial"/>
                <a:cs typeface="Arial"/>
              </a:rPr>
              <a:t> </a:t>
            </a:r>
            <a:r>
              <a:rPr sz="1200" spc="4" dirty="0">
                <a:solidFill>
                  <a:srgbClr val="404040"/>
                </a:solidFill>
                <a:latin typeface="Arial"/>
                <a:cs typeface="Arial"/>
              </a:rPr>
              <a:t>30%</a:t>
            </a:r>
            <a:endParaRPr sz="1200" dirty="0">
              <a:latin typeface="Arial"/>
              <a:cs typeface="Arial"/>
            </a:endParaRPr>
          </a:p>
          <a:p>
            <a:pPr marL="420878" marR="156453" indent="-337693">
              <a:lnSpc>
                <a:spcPts val="1429"/>
              </a:lnSpc>
              <a:spcBef>
                <a:spcPts val="4165"/>
              </a:spcBef>
            </a:pPr>
            <a:r>
              <a:rPr baseline="2415" dirty="0">
                <a:solidFill>
                  <a:srgbClr val="585858"/>
                </a:solidFill>
                <a:latin typeface="Arial"/>
                <a:cs typeface="Arial"/>
              </a:rPr>
              <a:t>Un</a:t>
            </a:r>
            <a:r>
              <a:rPr spc="-9" baseline="2415" dirty="0">
                <a:solidFill>
                  <a:srgbClr val="585858"/>
                </a:solidFill>
                <a:latin typeface="Arial"/>
                <a:cs typeface="Arial"/>
              </a:rPr>
              <a:t>c</a:t>
            </a:r>
            <a:r>
              <a:rPr spc="4" baseline="2415" dirty="0">
                <a:solidFill>
                  <a:srgbClr val="585858"/>
                </a:solidFill>
                <a:latin typeface="Arial"/>
                <a:cs typeface="Arial"/>
              </a:rPr>
              <a:t>e</a:t>
            </a:r>
            <a:r>
              <a:rPr baseline="2415" dirty="0">
                <a:solidFill>
                  <a:srgbClr val="585858"/>
                </a:solidFill>
                <a:latin typeface="Arial"/>
                <a:cs typeface="Arial"/>
              </a:rPr>
              <a:t>rt</a:t>
            </a:r>
            <a:r>
              <a:rPr spc="-9" baseline="2415" dirty="0">
                <a:solidFill>
                  <a:srgbClr val="585858"/>
                </a:solidFill>
                <a:latin typeface="Arial"/>
                <a:cs typeface="Arial"/>
              </a:rPr>
              <a:t>a</a:t>
            </a:r>
            <a:r>
              <a:rPr baseline="2415" dirty="0">
                <a:solidFill>
                  <a:srgbClr val="585858"/>
                </a:solidFill>
                <a:latin typeface="Arial"/>
                <a:cs typeface="Arial"/>
              </a:rPr>
              <a:t>in                                                             </a:t>
            </a:r>
            <a:r>
              <a:rPr spc="19" baseline="2415" dirty="0">
                <a:solidFill>
                  <a:srgbClr val="585858"/>
                </a:solidFill>
                <a:latin typeface="Arial"/>
                <a:cs typeface="Arial"/>
              </a:rPr>
              <a:t> </a:t>
            </a:r>
            <a:r>
              <a:rPr sz="1200" spc="4" dirty="0">
                <a:solidFill>
                  <a:srgbClr val="404040"/>
                </a:solidFill>
                <a:latin typeface="Arial"/>
                <a:cs typeface="Arial"/>
              </a:rPr>
              <a:t>34% </a:t>
            </a:r>
            <a:endParaRPr sz="1200" dirty="0">
              <a:latin typeface="Arial"/>
              <a:cs typeface="Arial"/>
            </a:endParaRPr>
          </a:p>
          <a:p>
            <a:pPr marL="420878" marR="156453">
              <a:lnSpc>
                <a:spcPts val="1429"/>
              </a:lnSpc>
              <a:spcBef>
                <a:spcPts val="4052"/>
              </a:spcBef>
            </a:pPr>
            <a:r>
              <a:rPr baseline="2415" dirty="0">
                <a:solidFill>
                  <a:srgbClr val="585858"/>
                </a:solidFill>
                <a:latin typeface="Arial"/>
                <a:cs typeface="Arial"/>
              </a:rPr>
              <a:t>Co</a:t>
            </a:r>
            <a:r>
              <a:rPr spc="-4" baseline="2415" dirty="0">
                <a:solidFill>
                  <a:srgbClr val="585858"/>
                </a:solidFill>
                <a:latin typeface="Arial"/>
                <a:cs typeface="Arial"/>
              </a:rPr>
              <a:t>o</a:t>
            </a:r>
            <a:r>
              <a:rPr baseline="2415" dirty="0">
                <a:solidFill>
                  <a:srgbClr val="585858"/>
                </a:solidFill>
                <a:latin typeface="Arial"/>
                <a:cs typeface="Arial"/>
              </a:rPr>
              <a:t>l                              </a:t>
            </a:r>
            <a:r>
              <a:rPr spc="257" baseline="2415" dirty="0">
                <a:solidFill>
                  <a:srgbClr val="585858"/>
                </a:solidFill>
                <a:latin typeface="Arial"/>
                <a:cs typeface="Arial"/>
              </a:rPr>
              <a:t> </a:t>
            </a:r>
            <a:r>
              <a:rPr sz="1200" spc="4" dirty="0">
                <a:solidFill>
                  <a:srgbClr val="404040"/>
                </a:solidFill>
                <a:latin typeface="Arial"/>
                <a:cs typeface="Arial"/>
              </a:rPr>
              <a:t>16%</a:t>
            </a:r>
            <a:endParaRPr sz="1200" dirty="0">
              <a:latin typeface="Arial"/>
              <a:cs typeface="Arial"/>
            </a:endParaRPr>
          </a:p>
          <a:p>
            <a:pPr marL="420878">
              <a:lnSpc>
                <a:spcPts val="1429"/>
              </a:lnSpc>
              <a:spcBef>
                <a:spcPts val="4162"/>
              </a:spcBef>
            </a:pPr>
            <a:r>
              <a:rPr baseline="2415" dirty="0">
                <a:solidFill>
                  <a:srgbClr val="585858"/>
                </a:solidFill>
                <a:latin typeface="Arial"/>
                <a:cs typeface="Arial"/>
              </a:rPr>
              <a:t>Cold                    </a:t>
            </a:r>
            <a:r>
              <a:rPr spc="222" baseline="2415" dirty="0">
                <a:solidFill>
                  <a:srgbClr val="585858"/>
                </a:solidFill>
                <a:latin typeface="Arial"/>
                <a:cs typeface="Arial"/>
              </a:rPr>
              <a:t> </a:t>
            </a:r>
            <a:r>
              <a:rPr sz="1200" spc="4" dirty="0">
                <a:solidFill>
                  <a:srgbClr val="404040"/>
                </a:solidFill>
                <a:latin typeface="Arial"/>
                <a:cs typeface="Arial"/>
              </a:rPr>
              <a:t>10%</a:t>
            </a:r>
            <a:endParaRPr sz="1200" dirty="0">
              <a:latin typeface="Arial"/>
              <a:cs typeface="Arial"/>
            </a:endParaRPr>
          </a:p>
          <a:p>
            <a:pPr marL="536448">
              <a:lnSpc>
                <a:spcPct val="95825"/>
              </a:lnSpc>
              <a:spcBef>
                <a:spcPts val="3359"/>
              </a:spcBef>
            </a:pPr>
            <a:r>
              <a:rPr sz="1200" dirty="0">
                <a:solidFill>
                  <a:srgbClr val="585858"/>
                </a:solidFill>
                <a:latin typeface="Arial"/>
                <a:cs typeface="Arial"/>
              </a:rPr>
              <a:t>Hot     </a:t>
            </a:r>
            <a:r>
              <a:rPr sz="1200" spc="252" dirty="0">
                <a:solidFill>
                  <a:srgbClr val="585858"/>
                </a:solidFill>
                <a:latin typeface="Arial"/>
                <a:cs typeface="Arial"/>
              </a:rPr>
              <a:t> </a:t>
            </a:r>
            <a:r>
              <a:rPr sz="1200" spc="-4" dirty="0">
                <a:solidFill>
                  <a:srgbClr val="585858"/>
                </a:solidFill>
                <a:latin typeface="Arial"/>
                <a:cs typeface="Arial"/>
              </a:rPr>
              <a:t>W</a:t>
            </a:r>
            <a:r>
              <a:rPr sz="1200" spc="4" dirty="0">
                <a:solidFill>
                  <a:srgbClr val="585858"/>
                </a:solidFill>
                <a:latin typeface="Arial"/>
                <a:cs typeface="Arial"/>
              </a:rPr>
              <a:t>a</a:t>
            </a:r>
            <a:r>
              <a:rPr sz="1200" dirty="0">
                <a:solidFill>
                  <a:srgbClr val="585858"/>
                </a:solidFill>
                <a:latin typeface="Arial"/>
                <a:cs typeface="Arial"/>
              </a:rPr>
              <a:t>rm    </a:t>
            </a:r>
            <a:r>
              <a:rPr sz="1200" spc="252" dirty="0">
                <a:solidFill>
                  <a:srgbClr val="585858"/>
                </a:solidFill>
                <a:latin typeface="Arial"/>
                <a:cs typeface="Arial"/>
              </a:rPr>
              <a:t> </a:t>
            </a:r>
            <a:r>
              <a:rPr sz="1200" dirty="0">
                <a:solidFill>
                  <a:srgbClr val="585858"/>
                </a:solidFill>
                <a:latin typeface="Arial"/>
                <a:cs typeface="Arial"/>
              </a:rPr>
              <a:t>Un</a:t>
            </a:r>
            <a:r>
              <a:rPr sz="1200" spc="-9" dirty="0">
                <a:solidFill>
                  <a:srgbClr val="585858"/>
                </a:solidFill>
                <a:latin typeface="Arial"/>
                <a:cs typeface="Arial"/>
              </a:rPr>
              <a:t>c</a:t>
            </a:r>
            <a:r>
              <a:rPr sz="1200" spc="4" dirty="0">
                <a:solidFill>
                  <a:srgbClr val="585858"/>
                </a:solidFill>
                <a:latin typeface="Arial"/>
                <a:cs typeface="Arial"/>
              </a:rPr>
              <a:t>e</a:t>
            </a:r>
            <a:r>
              <a:rPr sz="1200" dirty="0">
                <a:solidFill>
                  <a:srgbClr val="585858"/>
                </a:solidFill>
                <a:latin typeface="Arial"/>
                <a:cs typeface="Arial"/>
              </a:rPr>
              <a:t>rt</a:t>
            </a:r>
            <a:r>
              <a:rPr sz="1200" spc="-9" dirty="0">
                <a:solidFill>
                  <a:srgbClr val="585858"/>
                </a:solidFill>
                <a:latin typeface="Arial"/>
                <a:cs typeface="Arial"/>
              </a:rPr>
              <a:t>a</a:t>
            </a:r>
            <a:r>
              <a:rPr sz="1200" dirty="0">
                <a:solidFill>
                  <a:srgbClr val="585858"/>
                </a:solidFill>
                <a:latin typeface="Arial"/>
                <a:cs typeface="Arial"/>
              </a:rPr>
              <a:t>in    </a:t>
            </a:r>
            <a:r>
              <a:rPr sz="1200" spc="257" dirty="0">
                <a:solidFill>
                  <a:srgbClr val="585858"/>
                </a:solidFill>
                <a:latin typeface="Arial"/>
                <a:cs typeface="Arial"/>
              </a:rPr>
              <a:t> </a:t>
            </a:r>
            <a:r>
              <a:rPr sz="1200" dirty="0">
                <a:solidFill>
                  <a:srgbClr val="585858"/>
                </a:solidFill>
                <a:latin typeface="Arial"/>
                <a:cs typeface="Arial"/>
              </a:rPr>
              <a:t>Co</a:t>
            </a:r>
            <a:r>
              <a:rPr sz="1200" spc="-4" dirty="0">
                <a:solidFill>
                  <a:srgbClr val="585858"/>
                </a:solidFill>
                <a:latin typeface="Arial"/>
                <a:cs typeface="Arial"/>
              </a:rPr>
              <a:t>o</a:t>
            </a:r>
            <a:r>
              <a:rPr sz="1200" dirty="0">
                <a:solidFill>
                  <a:srgbClr val="585858"/>
                </a:solidFill>
                <a:latin typeface="Arial"/>
                <a:cs typeface="Arial"/>
              </a:rPr>
              <a:t>l    </a:t>
            </a:r>
            <a:r>
              <a:rPr sz="1200" spc="257" dirty="0">
                <a:solidFill>
                  <a:srgbClr val="585858"/>
                </a:solidFill>
                <a:latin typeface="Arial"/>
                <a:cs typeface="Arial"/>
              </a:rPr>
              <a:t> </a:t>
            </a:r>
            <a:r>
              <a:rPr sz="1200" dirty="0">
                <a:solidFill>
                  <a:srgbClr val="585858"/>
                </a:solidFill>
                <a:latin typeface="Arial"/>
                <a:cs typeface="Arial"/>
              </a:rPr>
              <a:t>Cold</a:t>
            </a:r>
            <a:endParaRPr sz="1200" dirty="0">
              <a:latin typeface="Arial"/>
              <a:cs typeface="Arial"/>
            </a:endParaRPr>
          </a:p>
        </p:txBody>
      </p:sp>
      <p:sp>
        <p:nvSpPr>
          <p:cNvPr id="2" name="object 2"/>
          <p:cNvSpPr txBox="1"/>
          <p:nvPr/>
        </p:nvSpPr>
        <p:spPr>
          <a:xfrm>
            <a:off x="2002536" y="1743455"/>
            <a:ext cx="3843528" cy="4369308"/>
          </a:xfrm>
          <a:prstGeom prst="rect">
            <a:avLst/>
          </a:prstGeom>
        </p:spPr>
        <p:txBody>
          <a:bodyPr wrap="square" lIns="0" tIns="0" rIns="0" bIns="0" rtlCol="0">
            <a:noAutofit/>
          </a:bodyPr>
          <a:lstStyle/>
          <a:p>
            <a:pPr>
              <a:lnSpc>
                <a:spcPts val="750"/>
              </a:lnSpc>
              <a:spcBef>
                <a:spcPts val="1"/>
              </a:spcBef>
            </a:pPr>
            <a:endParaRPr sz="750" dirty="0"/>
          </a:p>
          <a:p>
            <a:pPr marL="1466088" marR="1465833" algn="ctr">
              <a:lnSpc>
                <a:spcPct val="95825"/>
              </a:lnSpc>
            </a:pPr>
            <a:r>
              <a:rPr sz="1200" b="1" dirty="0">
                <a:solidFill>
                  <a:srgbClr val="585858"/>
                </a:solidFill>
                <a:latin typeface="Arial"/>
                <a:cs typeface="Arial"/>
              </a:rPr>
              <a:t>Res</a:t>
            </a:r>
            <a:r>
              <a:rPr sz="1200" b="1" spc="4" dirty="0">
                <a:solidFill>
                  <a:srgbClr val="585858"/>
                </a:solidFill>
                <a:latin typeface="Arial"/>
                <a:cs typeface="Arial"/>
              </a:rPr>
              <a:t>pon</a:t>
            </a:r>
            <a:r>
              <a:rPr sz="1200" b="1" dirty="0">
                <a:solidFill>
                  <a:srgbClr val="585858"/>
                </a:solidFill>
                <a:latin typeface="Arial"/>
                <a:cs typeface="Arial"/>
              </a:rPr>
              <a:t>se</a:t>
            </a:r>
            <a:r>
              <a:rPr sz="1200" b="1" spc="-14" dirty="0">
                <a:solidFill>
                  <a:srgbClr val="585858"/>
                </a:solidFill>
                <a:latin typeface="Arial"/>
                <a:cs typeface="Arial"/>
              </a:rPr>
              <a:t> </a:t>
            </a:r>
            <a:r>
              <a:rPr sz="1200" b="1" dirty="0">
                <a:solidFill>
                  <a:srgbClr val="585858"/>
                </a:solidFill>
                <a:latin typeface="Arial"/>
                <a:cs typeface="Arial"/>
              </a:rPr>
              <a:t>%</a:t>
            </a:r>
            <a:endParaRPr sz="1200" b="1" dirty="0">
              <a:latin typeface="Arial"/>
              <a:cs typeface="Arial"/>
            </a:endParaRPr>
          </a:p>
          <a:p>
            <a:pPr marL="497128">
              <a:lnSpc>
                <a:spcPts val="1429"/>
              </a:lnSpc>
              <a:spcBef>
                <a:spcPts val="3252"/>
              </a:spcBef>
            </a:pPr>
            <a:r>
              <a:rPr baseline="2415" dirty="0">
                <a:solidFill>
                  <a:srgbClr val="585858"/>
                </a:solidFill>
                <a:latin typeface="Arial"/>
                <a:cs typeface="Arial"/>
              </a:rPr>
              <a:t>Hot                                                             </a:t>
            </a:r>
            <a:r>
              <a:rPr spc="9" baseline="2415" dirty="0">
                <a:solidFill>
                  <a:srgbClr val="585858"/>
                </a:solidFill>
                <a:latin typeface="Arial"/>
                <a:cs typeface="Arial"/>
              </a:rPr>
              <a:t> </a:t>
            </a:r>
            <a:r>
              <a:rPr sz="1200" spc="4" dirty="0">
                <a:solidFill>
                  <a:srgbClr val="404040"/>
                </a:solidFill>
                <a:latin typeface="Arial"/>
                <a:cs typeface="Arial"/>
              </a:rPr>
              <a:t>34%</a:t>
            </a:r>
            <a:endParaRPr sz="1200" dirty="0">
              <a:latin typeface="Arial"/>
              <a:cs typeface="Arial"/>
            </a:endParaRPr>
          </a:p>
          <a:p>
            <a:pPr marL="83210" marR="511545" indent="245059">
              <a:lnSpc>
                <a:spcPts val="1429"/>
              </a:lnSpc>
              <a:spcBef>
                <a:spcPts val="4054"/>
              </a:spcBef>
            </a:pPr>
            <a:r>
              <a:rPr spc="-4" baseline="2415" dirty="0">
                <a:solidFill>
                  <a:srgbClr val="585858"/>
                </a:solidFill>
                <a:latin typeface="Arial"/>
                <a:cs typeface="Arial"/>
              </a:rPr>
              <a:t>W</a:t>
            </a:r>
            <a:r>
              <a:rPr spc="4" baseline="2415" dirty="0">
                <a:solidFill>
                  <a:srgbClr val="585858"/>
                </a:solidFill>
                <a:latin typeface="Arial"/>
                <a:cs typeface="Arial"/>
              </a:rPr>
              <a:t>a</a:t>
            </a:r>
            <a:r>
              <a:rPr baseline="2415" dirty="0">
                <a:solidFill>
                  <a:srgbClr val="585858"/>
                </a:solidFill>
                <a:latin typeface="Arial"/>
                <a:cs typeface="Arial"/>
              </a:rPr>
              <a:t>rm                                                    </a:t>
            </a:r>
            <a:r>
              <a:rPr spc="207" baseline="2415" dirty="0">
                <a:solidFill>
                  <a:srgbClr val="585858"/>
                </a:solidFill>
                <a:latin typeface="Arial"/>
                <a:cs typeface="Arial"/>
              </a:rPr>
              <a:t> </a:t>
            </a:r>
            <a:r>
              <a:rPr sz="1200" spc="4" dirty="0">
                <a:solidFill>
                  <a:srgbClr val="404040"/>
                </a:solidFill>
                <a:latin typeface="Arial"/>
                <a:cs typeface="Arial"/>
              </a:rPr>
              <a:t>29% </a:t>
            </a:r>
            <a:endParaRPr sz="1200" dirty="0">
              <a:latin typeface="Arial"/>
              <a:cs typeface="Arial"/>
            </a:endParaRPr>
          </a:p>
          <a:p>
            <a:pPr marL="83210" marR="511545">
              <a:lnSpc>
                <a:spcPts val="1429"/>
              </a:lnSpc>
              <a:spcBef>
                <a:spcPts val="4052"/>
              </a:spcBef>
            </a:pPr>
            <a:r>
              <a:rPr baseline="2415" dirty="0">
                <a:solidFill>
                  <a:srgbClr val="585858"/>
                </a:solidFill>
                <a:latin typeface="Arial"/>
                <a:cs typeface="Arial"/>
              </a:rPr>
              <a:t>Un</a:t>
            </a:r>
            <a:r>
              <a:rPr spc="-9" baseline="2415" dirty="0">
                <a:solidFill>
                  <a:srgbClr val="585858"/>
                </a:solidFill>
                <a:latin typeface="Arial"/>
                <a:cs typeface="Arial"/>
              </a:rPr>
              <a:t>c</a:t>
            </a:r>
            <a:r>
              <a:rPr spc="4" baseline="2415" dirty="0">
                <a:solidFill>
                  <a:srgbClr val="585858"/>
                </a:solidFill>
                <a:latin typeface="Arial"/>
                <a:cs typeface="Arial"/>
              </a:rPr>
              <a:t>e</a:t>
            </a:r>
            <a:r>
              <a:rPr baseline="2415" dirty="0">
                <a:solidFill>
                  <a:srgbClr val="585858"/>
                </a:solidFill>
                <a:latin typeface="Arial"/>
                <a:cs typeface="Arial"/>
              </a:rPr>
              <a:t>rt</a:t>
            </a:r>
            <a:r>
              <a:rPr spc="-9" baseline="2415" dirty="0">
                <a:solidFill>
                  <a:srgbClr val="585858"/>
                </a:solidFill>
                <a:latin typeface="Arial"/>
                <a:cs typeface="Arial"/>
              </a:rPr>
              <a:t>a</a:t>
            </a:r>
            <a:r>
              <a:rPr baseline="2415" dirty="0">
                <a:solidFill>
                  <a:srgbClr val="585858"/>
                </a:solidFill>
                <a:latin typeface="Arial"/>
                <a:cs typeface="Arial"/>
              </a:rPr>
              <a:t>in                         </a:t>
            </a:r>
            <a:r>
              <a:rPr spc="242" baseline="2415" dirty="0">
                <a:solidFill>
                  <a:srgbClr val="585858"/>
                </a:solidFill>
                <a:latin typeface="Arial"/>
                <a:cs typeface="Arial"/>
              </a:rPr>
              <a:t> </a:t>
            </a:r>
            <a:r>
              <a:rPr sz="1200" spc="4" dirty="0">
                <a:solidFill>
                  <a:srgbClr val="404040"/>
                </a:solidFill>
                <a:latin typeface="Arial"/>
                <a:cs typeface="Arial"/>
              </a:rPr>
              <a:t>13%</a:t>
            </a:r>
            <a:endParaRPr sz="1200" dirty="0">
              <a:latin typeface="Arial"/>
              <a:cs typeface="Arial"/>
            </a:endParaRPr>
          </a:p>
          <a:p>
            <a:pPr marL="420928">
              <a:lnSpc>
                <a:spcPts val="1429"/>
              </a:lnSpc>
              <a:spcBef>
                <a:spcPts val="4162"/>
              </a:spcBef>
            </a:pPr>
            <a:r>
              <a:rPr baseline="2415" dirty="0">
                <a:solidFill>
                  <a:srgbClr val="585858"/>
                </a:solidFill>
                <a:latin typeface="Arial"/>
                <a:cs typeface="Arial"/>
              </a:rPr>
              <a:t>Co</a:t>
            </a:r>
            <a:r>
              <a:rPr spc="-4" baseline="2415" dirty="0">
                <a:solidFill>
                  <a:srgbClr val="585858"/>
                </a:solidFill>
                <a:latin typeface="Arial"/>
                <a:cs typeface="Arial"/>
              </a:rPr>
              <a:t>o</a:t>
            </a:r>
            <a:r>
              <a:rPr baseline="2415" dirty="0">
                <a:solidFill>
                  <a:srgbClr val="585858"/>
                </a:solidFill>
                <a:latin typeface="Arial"/>
                <a:cs typeface="Arial"/>
              </a:rPr>
              <a:t>l                         </a:t>
            </a:r>
            <a:r>
              <a:rPr spc="237" baseline="2415" dirty="0">
                <a:solidFill>
                  <a:srgbClr val="585858"/>
                </a:solidFill>
                <a:latin typeface="Arial"/>
                <a:cs typeface="Arial"/>
              </a:rPr>
              <a:t> </a:t>
            </a:r>
            <a:r>
              <a:rPr sz="1200" spc="4" dirty="0">
                <a:solidFill>
                  <a:srgbClr val="404040"/>
                </a:solidFill>
                <a:latin typeface="Arial"/>
                <a:cs typeface="Arial"/>
              </a:rPr>
              <a:t>13%</a:t>
            </a:r>
            <a:endParaRPr sz="1200" dirty="0">
              <a:latin typeface="Arial"/>
              <a:cs typeface="Arial"/>
            </a:endParaRPr>
          </a:p>
          <a:p>
            <a:pPr marL="420928">
              <a:lnSpc>
                <a:spcPts val="1429"/>
              </a:lnSpc>
              <a:spcBef>
                <a:spcPts val="4051"/>
              </a:spcBef>
            </a:pPr>
            <a:r>
              <a:rPr baseline="2415" dirty="0">
                <a:solidFill>
                  <a:srgbClr val="585858"/>
                </a:solidFill>
                <a:latin typeface="Arial"/>
                <a:cs typeface="Arial"/>
              </a:rPr>
              <a:t>Cold                        </a:t>
            </a:r>
            <a:r>
              <a:rPr spc="9" baseline="2415" dirty="0">
                <a:solidFill>
                  <a:srgbClr val="585858"/>
                </a:solidFill>
                <a:latin typeface="Arial"/>
                <a:cs typeface="Arial"/>
              </a:rPr>
              <a:t> </a:t>
            </a:r>
            <a:r>
              <a:rPr sz="1200" spc="4" dirty="0">
                <a:solidFill>
                  <a:srgbClr val="404040"/>
                </a:solidFill>
                <a:latin typeface="Arial"/>
                <a:cs typeface="Arial"/>
              </a:rPr>
              <a:t>12%</a:t>
            </a:r>
            <a:endParaRPr sz="1200" dirty="0">
              <a:latin typeface="Arial"/>
              <a:cs typeface="Arial"/>
            </a:endParaRPr>
          </a:p>
          <a:p>
            <a:pPr marL="560527">
              <a:lnSpc>
                <a:spcPct val="95825"/>
              </a:lnSpc>
              <a:spcBef>
                <a:spcPts val="3360"/>
              </a:spcBef>
            </a:pPr>
            <a:r>
              <a:rPr sz="1200" dirty="0">
                <a:solidFill>
                  <a:srgbClr val="585858"/>
                </a:solidFill>
                <a:latin typeface="Arial"/>
                <a:cs typeface="Arial"/>
              </a:rPr>
              <a:t>Hot    </a:t>
            </a:r>
            <a:r>
              <a:rPr sz="1200" spc="242" dirty="0">
                <a:solidFill>
                  <a:srgbClr val="585858"/>
                </a:solidFill>
                <a:latin typeface="Arial"/>
                <a:cs typeface="Arial"/>
              </a:rPr>
              <a:t> </a:t>
            </a:r>
            <a:r>
              <a:rPr sz="1200" spc="-4" dirty="0">
                <a:solidFill>
                  <a:srgbClr val="585858"/>
                </a:solidFill>
                <a:latin typeface="Arial"/>
                <a:cs typeface="Arial"/>
              </a:rPr>
              <a:t>W</a:t>
            </a:r>
            <a:r>
              <a:rPr sz="1200" spc="4" dirty="0">
                <a:solidFill>
                  <a:srgbClr val="585858"/>
                </a:solidFill>
                <a:latin typeface="Arial"/>
                <a:cs typeface="Arial"/>
              </a:rPr>
              <a:t>a</a:t>
            </a:r>
            <a:r>
              <a:rPr sz="1200" dirty="0">
                <a:solidFill>
                  <a:srgbClr val="585858"/>
                </a:solidFill>
                <a:latin typeface="Arial"/>
                <a:cs typeface="Arial"/>
              </a:rPr>
              <a:t>rm    </a:t>
            </a:r>
            <a:r>
              <a:rPr sz="1200" spc="237" dirty="0">
                <a:solidFill>
                  <a:srgbClr val="585858"/>
                </a:solidFill>
                <a:latin typeface="Arial"/>
                <a:cs typeface="Arial"/>
              </a:rPr>
              <a:t> </a:t>
            </a:r>
            <a:r>
              <a:rPr sz="1200" dirty="0">
                <a:solidFill>
                  <a:srgbClr val="585858"/>
                </a:solidFill>
                <a:latin typeface="Arial"/>
                <a:cs typeface="Arial"/>
              </a:rPr>
              <a:t>Un</a:t>
            </a:r>
            <a:r>
              <a:rPr sz="1200" spc="-9" dirty="0">
                <a:solidFill>
                  <a:srgbClr val="585858"/>
                </a:solidFill>
                <a:latin typeface="Arial"/>
                <a:cs typeface="Arial"/>
              </a:rPr>
              <a:t>c</a:t>
            </a:r>
            <a:r>
              <a:rPr sz="1200" spc="4" dirty="0">
                <a:solidFill>
                  <a:srgbClr val="585858"/>
                </a:solidFill>
                <a:latin typeface="Arial"/>
                <a:cs typeface="Arial"/>
              </a:rPr>
              <a:t>e</a:t>
            </a:r>
            <a:r>
              <a:rPr sz="1200" dirty="0">
                <a:solidFill>
                  <a:srgbClr val="585858"/>
                </a:solidFill>
                <a:latin typeface="Arial"/>
                <a:cs typeface="Arial"/>
              </a:rPr>
              <a:t>rt</a:t>
            </a:r>
            <a:r>
              <a:rPr sz="1200" spc="-9" dirty="0">
                <a:solidFill>
                  <a:srgbClr val="585858"/>
                </a:solidFill>
                <a:latin typeface="Arial"/>
                <a:cs typeface="Arial"/>
              </a:rPr>
              <a:t>a</a:t>
            </a:r>
            <a:r>
              <a:rPr sz="1200" dirty="0">
                <a:solidFill>
                  <a:srgbClr val="585858"/>
                </a:solidFill>
                <a:latin typeface="Arial"/>
                <a:cs typeface="Arial"/>
              </a:rPr>
              <a:t>in    </a:t>
            </a:r>
            <a:r>
              <a:rPr sz="1200" spc="247" dirty="0">
                <a:solidFill>
                  <a:srgbClr val="585858"/>
                </a:solidFill>
                <a:latin typeface="Arial"/>
                <a:cs typeface="Arial"/>
              </a:rPr>
              <a:t> </a:t>
            </a:r>
            <a:r>
              <a:rPr sz="1200" dirty="0">
                <a:solidFill>
                  <a:srgbClr val="585858"/>
                </a:solidFill>
                <a:latin typeface="Arial"/>
                <a:cs typeface="Arial"/>
              </a:rPr>
              <a:t>Co</a:t>
            </a:r>
            <a:r>
              <a:rPr sz="1200" spc="-4" dirty="0">
                <a:solidFill>
                  <a:srgbClr val="585858"/>
                </a:solidFill>
                <a:latin typeface="Arial"/>
                <a:cs typeface="Arial"/>
              </a:rPr>
              <a:t>o</a:t>
            </a:r>
            <a:r>
              <a:rPr sz="1200" dirty="0">
                <a:solidFill>
                  <a:srgbClr val="585858"/>
                </a:solidFill>
                <a:latin typeface="Arial"/>
                <a:cs typeface="Arial"/>
              </a:rPr>
              <a:t>l    </a:t>
            </a:r>
            <a:r>
              <a:rPr sz="1200" spc="247" dirty="0">
                <a:solidFill>
                  <a:srgbClr val="585858"/>
                </a:solidFill>
                <a:latin typeface="Arial"/>
                <a:cs typeface="Arial"/>
              </a:rPr>
              <a:t> </a:t>
            </a:r>
            <a:r>
              <a:rPr sz="1200" dirty="0">
                <a:solidFill>
                  <a:srgbClr val="585858"/>
                </a:solidFill>
                <a:latin typeface="Arial"/>
                <a:cs typeface="Arial"/>
              </a:rPr>
              <a:t>Cold</a:t>
            </a:r>
            <a:endParaRPr sz="1200" dirty="0">
              <a:latin typeface="Arial"/>
              <a:cs typeface="Aria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019" y="5952744"/>
            <a:ext cx="1169591" cy="818388"/>
          </a:xfrm>
          <a:prstGeom prst="rect">
            <a:avLst/>
          </a:prstGeom>
        </p:spPr>
      </p:pic>
    </p:spTree>
    <p:extLst>
      <p:ext uri="{BB962C8B-B14F-4D97-AF65-F5344CB8AC3E}">
        <p14:creationId xmlns:p14="http://schemas.microsoft.com/office/powerpoint/2010/main" val="33164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785" y="1481959"/>
            <a:ext cx="8734097" cy="4401205"/>
          </a:xfrm>
          <a:prstGeom prst="rect">
            <a:avLst/>
          </a:prstGeom>
        </p:spPr>
        <p:txBody>
          <a:bodyPr wrap="square">
            <a:spAutoFit/>
          </a:bodyPr>
          <a:lstStyle/>
          <a:p>
            <a:pPr marL="164708" marR="171037" indent="0" algn="ctr">
              <a:lnSpc>
                <a:spcPct val="100041"/>
              </a:lnSpc>
              <a:spcBef>
                <a:spcPts val="455"/>
              </a:spcBef>
            </a:pPr>
            <a:r>
              <a:rPr lang="en-US" sz="2800" i="1" dirty="0">
                <a:latin typeface="Arial"/>
                <a:cs typeface="Arial"/>
              </a:rPr>
              <a:t>Most</a:t>
            </a:r>
            <a:r>
              <a:rPr lang="en-US" sz="2800" i="1" spc="-50" dirty="0">
                <a:latin typeface="Arial"/>
                <a:cs typeface="Arial"/>
              </a:rPr>
              <a:t> </a:t>
            </a:r>
            <a:r>
              <a:rPr lang="en-US" sz="2800" i="1" dirty="0">
                <a:latin typeface="Arial"/>
                <a:cs typeface="Arial"/>
              </a:rPr>
              <a:t>of the</a:t>
            </a:r>
            <a:r>
              <a:rPr lang="en-US" sz="2800" i="1" spc="9" dirty="0">
                <a:latin typeface="Arial"/>
                <a:cs typeface="Arial"/>
              </a:rPr>
              <a:t>s</a:t>
            </a:r>
            <a:r>
              <a:rPr lang="en-US" sz="2800" i="1" dirty="0">
                <a:latin typeface="Arial"/>
                <a:cs typeface="Arial"/>
              </a:rPr>
              <a:t>e</a:t>
            </a:r>
            <a:r>
              <a:rPr lang="en-US" sz="2800" i="1" spc="-68" dirty="0">
                <a:latin typeface="Arial"/>
                <a:cs typeface="Arial"/>
              </a:rPr>
              <a:t> </a:t>
            </a:r>
            <a:r>
              <a:rPr lang="en-US" sz="2800" i="1" spc="4" dirty="0">
                <a:latin typeface="Arial"/>
                <a:cs typeface="Arial"/>
              </a:rPr>
              <a:t>i</a:t>
            </a:r>
            <a:r>
              <a:rPr lang="en-US" sz="2800" i="1" dirty="0">
                <a:latin typeface="Arial"/>
                <a:cs typeface="Arial"/>
              </a:rPr>
              <a:t>ni</a:t>
            </a:r>
            <a:r>
              <a:rPr lang="en-US" sz="2800" i="1" spc="4" dirty="0">
                <a:latin typeface="Arial"/>
                <a:cs typeface="Arial"/>
              </a:rPr>
              <a:t>t</a:t>
            </a:r>
            <a:r>
              <a:rPr lang="en-US" sz="2800" i="1" dirty="0">
                <a:latin typeface="Arial"/>
                <a:cs typeface="Arial"/>
              </a:rPr>
              <a:t>ia</a:t>
            </a:r>
            <a:r>
              <a:rPr lang="en-US" sz="2800" i="1" spc="4" dirty="0">
                <a:latin typeface="Arial"/>
                <a:cs typeface="Arial"/>
              </a:rPr>
              <a:t>t</a:t>
            </a:r>
            <a:r>
              <a:rPr lang="en-US" sz="2800" i="1" dirty="0">
                <a:latin typeface="Arial"/>
                <a:cs typeface="Arial"/>
              </a:rPr>
              <a:t>iv</a:t>
            </a:r>
            <a:r>
              <a:rPr lang="en-US" sz="2800" i="1" spc="9" dirty="0">
                <a:latin typeface="Arial"/>
                <a:cs typeface="Arial"/>
              </a:rPr>
              <a:t>e</a:t>
            </a:r>
            <a:r>
              <a:rPr lang="en-US" sz="2800" i="1" dirty="0">
                <a:latin typeface="Arial"/>
                <a:cs typeface="Arial"/>
              </a:rPr>
              <a:t>s</a:t>
            </a:r>
            <a:r>
              <a:rPr lang="en-US" sz="2800" i="1" spc="-55" dirty="0">
                <a:latin typeface="Arial"/>
                <a:cs typeface="Arial"/>
              </a:rPr>
              <a:t> </a:t>
            </a:r>
            <a:r>
              <a:rPr lang="en-US" sz="2800" i="1" dirty="0">
                <a:latin typeface="Arial"/>
                <a:cs typeface="Arial"/>
              </a:rPr>
              <a:t>par</a:t>
            </a:r>
            <a:r>
              <a:rPr lang="en-US" sz="2800" i="1" spc="4" dirty="0">
                <a:latin typeface="Arial"/>
                <a:cs typeface="Arial"/>
              </a:rPr>
              <a:t>t</a:t>
            </a:r>
            <a:r>
              <a:rPr lang="en-US" sz="2800" i="1" dirty="0">
                <a:latin typeface="Arial"/>
                <a:cs typeface="Arial"/>
              </a:rPr>
              <a:t>ic</a:t>
            </a:r>
            <a:r>
              <a:rPr lang="en-US" sz="2800" i="1" spc="9" dirty="0">
                <a:latin typeface="Arial"/>
                <a:cs typeface="Arial"/>
              </a:rPr>
              <a:t>u</a:t>
            </a:r>
            <a:r>
              <a:rPr lang="en-US" sz="2800" i="1" dirty="0">
                <a:latin typeface="Arial"/>
                <a:cs typeface="Arial"/>
              </a:rPr>
              <a:t>la</a:t>
            </a:r>
            <a:r>
              <a:rPr lang="en-US" sz="2800" i="1" spc="9" dirty="0">
                <a:latin typeface="Arial"/>
                <a:cs typeface="Arial"/>
              </a:rPr>
              <a:t>r</a:t>
            </a:r>
            <a:r>
              <a:rPr lang="en-US" sz="2800" i="1" dirty="0">
                <a:latin typeface="Arial"/>
                <a:cs typeface="Arial"/>
              </a:rPr>
              <a:t>ly</a:t>
            </a:r>
            <a:r>
              <a:rPr lang="en-US" sz="2800" i="1" spc="-77" dirty="0">
                <a:latin typeface="Arial"/>
                <a:cs typeface="Arial"/>
              </a:rPr>
              <a:t> </a:t>
            </a:r>
            <a:r>
              <a:rPr lang="en-US" sz="2800" i="1" dirty="0">
                <a:latin typeface="Arial"/>
                <a:cs typeface="Arial"/>
              </a:rPr>
              <a:t>the on</a:t>
            </a:r>
            <a:r>
              <a:rPr lang="en-US" sz="2800" i="1" spc="9" dirty="0">
                <a:latin typeface="Arial"/>
                <a:cs typeface="Arial"/>
              </a:rPr>
              <a:t>e</a:t>
            </a:r>
            <a:r>
              <a:rPr lang="en-US" sz="2800" i="1" dirty="0">
                <a:latin typeface="Arial"/>
                <a:cs typeface="Arial"/>
              </a:rPr>
              <a:t>s whe</a:t>
            </a:r>
            <a:r>
              <a:rPr lang="en-US" sz="2800" i="1" spc="9" dirty="0">
                <a:latin typeface="Arial"/>
                <a:cs typeface="Arial"/>
              </a:rPr>
              <a:t>r</a:t>
            </a:r>
            <a:r>
              <a:rPr lang="en-US" sz="2800" i="1" dirty="0">
                <a:latin typeface="Arial"/>
                <a:cs typeface="Arial"/>
              </a:rPr>
              <a:t>e</a:t>
            </a:r>
            <a:r>
              <a:rPr lang="en-US" sz="2800" i="1" spc="-56" dirty="0">
                <a:latin typeface="Arial"/>
                <a:cs typeface="Arial"/>
              </a:rPr>
              <a:t> </a:t>
            </a:r>
            <a:r>
              <a:rPr lang="en-US" sz="2800" i="1" dirty="0">
                <a:latin typeface="Arial"/>
                <a:cs typeface="Arial"/>
              </a:rPr>
              <a:t>fi</a:t>
            </a:r>
            <a:r>
              <a:rPr lang="en-US" sz="2800" i="1" spc="9" dirty="0">
                <a:latin typeface="Arial"/>
                <a:cs typeface="Arial"/>
              </a:rPr>
              <a:t>n</a:t>
            </a:r>
            <a:r>
              <a:rPr lang="en-US" sz="2800" i="1" dirty="0">
                <a:latin typeface="Arial"/>
                <a:cs typeface="Arial"/>
              </a:rPr>
              <a:t>a</a:t>
            </a:r>
            <a:r>
              <a:rPr lang="en-US" sz="2800" i="1" spc="9" dirty="0">
                <a:latin typeface="Arial"/>
                <a:cs typeface="Arial"/>
              </a:rPr>
              <a:t>n</a:t>
            </a:r>
            <a:r>
              <a:rPr lang="en-US" sz="2800" i="1" dirty="0">
                <a:latin typeface="Arial"/>
                <a:cs typeface="Arial"/>
              </a:rPr>
              <a:t>c</a:t>
            </a:r>
            <a:r>
              <a:rPr lang="en-US" sz="2800" i="1" spc="4" dirty="0">
                <a:latin typeface="Arial"/>
                <a:cs typeface="Arial"/>
              </a:rPr>
              <a:t>i</a:t>
            </a:r>
            <a:r>
              <a:rPr lang="en-US" sz="2800" i="1" dirty="0">
                <a:latin typeface="Arial"/>
                <a:cs typeface="Arial"/>
              </a:rPr>
              <a:t>ng</a:t>
            </a:r>
            <a:r>
              <a:rPr lang="en-US" sz="2800" i="1" spc="-102" dirty="0">
                <a:latin typeface="Arial"/>
                <a:cs typeface="Arial"/>
              </a:rPr>
              <a:t> </a:t>
            </a:r>
            <a:r>
              <a:rPr lang="en-US" sz="2800" i="1" dirty="0">
                <a:latin typeface="Arial"/>
                <a:cs typeface="Arial"/>
              </a:rPr>
              <a:t>p</a:t>
            </a:r>
            <a:r>
              <a:rPr lang="en-US" sz="2800" i="1" spc="9" dirty="0">
                <a:latin typeface="Arial"/>
                <a:cs typeface="Arial"/>
              </a:rPr>
              <a:t>r</a:t>
            </a:r>
            <a:r>
              <a:rPr lang="en-US" sz="2800" i="1" dirty="0">
                <a:latin typeface="Arial"/>
                <a:cs typeface="Arial"/>
              </a:rPr>
              <a:t>o</a:t>
            </a:r>
            <a:r>
              <a:rPr lang="en-US" sz="2800" i="1" spc="9" dirty="0">
                <a:latin typeface="Arial"/>
                <a:cs typeface="Arial"/>
              </a:rPr>
              <a:t>g</a:t>
            </a:r>
            <a:r>
              <a:rPr lang="en-US" sz="2800" i="1" dirty="0">
                <a:latin typeface="Arial"/>
                <a:cs typeface="Arial"/>
              </a:rPr>
              <a:t>r</a:t>
            </a:r>
            <a:r>
              <a:rPr lang="en-US" sz="2800" i="1" spc="9" dirty="0">
                <a:latin typeface="Arial"/>
                <a:cs typeface="Arial"/>
              </a:rPr>
              <a:t>a</a:t>
            </a:r>
            <a:r>
              <a:rPr lang="en-US" sz="2800" i="1" dirty="0">
                <a:latin typeface="Arial"/>
                <a:cs typeface="Arial"/>
              </a:rPr>
              <a:t>ms</a:t>
            </a:r>
            <a:r>
              <a:rPr lang="en-US" sz="2800" i="1" spc="-98" dirty="0">
                <a:latin typeface="Arial"/>
                <a:cs typeface="Arial"/>
              </a:rPr>
              <a:t> </a:t>
            </a:r>
            <a:r>
              <a:rPr lang="en-US" sz="2800" i="1" dirty="0">
                <a:latin typeface="Arial"/>
                <a:cs typeface="Arial"/>
              </a:rPr>
              <a:t>a</a:t>
            </a:r>
            <a:r>
              <a:rPr lang="en-US" sz="2800" i="1" spc="9" dirty="0">
                <a:latin typeface="Arial"/>
                <a:cs typeface="Arial"/>
              </a:rPr>
              <a:t>r</a:t>
            </a:r>
            <a:r>
              <a:rPr lang="en-US" sz="2800" i="1" dirty="0">
                <a:latin typeface="Arial"/>
                <a:cs typeface="Arial"/>
              </a:rPr>
              <a:t>e</a:t>
            </a:r>
            <a:r>
              <a:rPr lang="en-US" sz="2800" i="1" spc="-40" dirty="0">
                <a:latin typeface="Arial"/>
                <a:cs typeface="Arial"/>
              </a:rPr>
              <a:t> </a:t>
            </a:r>
            <a:r>
              <a:rPr lang="en-US" sz="2800" i="1" spc="9" dirty="0">
                <a:latin typeface="Arial"/>
                <a:cs typeface="Arial"/>
              </a:rPr>
              <a:t>r</a:t>
            </a:r>
            <a:r>
              <a:rPr lang="en-US" sz="2800" i="1" dirty="0">
                <a:latin typeface="Arial"/>
                <a:cs typeface="Arial"/>
              </a:rPr>
              <a:t>e</a:t>
            </a:r>
            <a:r>
              <a:rPr lang="en-US" sz="2800" i="1" spc="9" dirty="0">
                <a:latin typeface="Arial"/>
                <a:cs typeface="Arial"/>
              </a:rPr>
              <a:t>q</a:t>
            </a:r>
            <a:r>
              <a:rPr lang="en-US" sz="2800" i="1" dirty="0">
                <a:latin typeface="Arial"/>
                <a:cs typeface="Arial"/>
              </a:rPr>
              <a:t>u</a:t>
            </a:r>
            <a:r>
              <a:rPr lang="en-US" sz="2800" i="1" spc="4" dirty="0">
                <a:latin typeface="Arial"/>
                <a:cs typeface="Arial"/>
              </a:rPr>
              <a:t>i</a:t>
            </a:r>
            <a:r>
              <a:rPr lang="en-US" sz="2800" i="1" dirty="0">
                <a:latin typeface="Arial"/>
                <a:cs typeface="Arial"/>
              </a:rPr>
              <a:t>r</a:t>
            </a:r>
            <a:r>
              <a:rPr lang="en-US" sz="2800" i="1" spc="9" dirty="0">
                <a:latin typeface="Arial"/>
                <a:cs typeface="Arial"/>
              </a:rPr>
              <a:t>e</a:t>
            </a:r>
            <a:r>
              <a:rPr lang="en-US" sz="2800" i="1" dirty="0">
                <a:latin typeface="Arial"/>
                <a:cs typeface="Arial"/>
              </a:rPr>
              <a:t>d</a:t>
            </a:r>
            <a:r>
              <a:rPr lang="en-US" sz="2800" i="1" spc="-82" dirty="0">
                <a:latin typeface="Arial"/>
                <a:cs typeface="Arial"/>
              </a:rPr>
              <a:t> </a:t>
            </a:r>
            <a:r>
              <a:rPr lang="en-US" sz="2800" i="1" dirty="0">
                <a:latin typeface="Arial"/>
                <a:cs typeface="Arial"/>
              </a:rPr>
              <a:t>a</a:t>
            </a:r>
            <a:r>
              <a:rPr lang="en-US" sz="2800" i="1" spc="9" dirty="0">
                <a:latin typeface="Arial"/>
                <a:cs typeface="Arial"/>
              </a:rPr>
              <a:t>r</a:t>
            </a:r>
            <a:r>
              <a:rPr lang="en-US" sz="2800" i="1" dirty="0">
                <a:latin typeface="Arial"/>
                <a:cs typeface="Arial"/>
              </a:rPr>
              <a:t>e s</a:t>
            </a:r>
            <a:r>
              <a:rPr lang="en-US" sz="2800" i="1" spc="4" dirty="0">
                <a:latin typeface="Arial"/>
                <a:cs typeface="Arial"/>
              </a:rPr>
              <a:t>t</a:t>
            </a:r>
            <a:r>
              <a:rPr lang="en-US" sz="2800" i="1" dirty="0">
                <a:latin typeface="Arial"/>
                <a:cs typeface="Arial"/>
              </a:rPr>
              <a:t>ill</a:t>
            </a:r>
            <a:r>
              <a:rPr lang="en-US" sz="2800" i="1" spc="-40" dirty="0">
                <a:latin typeface="Arial"/>
                <a:cs typeface="Arial"/>
              </a:rPr>
              <a:t> </a:t>
            </a:r>
            <a:r>
              <a:rPr lang="en-US" sz="2800" i="1" dirty="0">
                <a:latin typeface="Arial"/>
                <a:cs typeface="Arial"/>
              </a:rPr>
              <a:t>c</a:t>
            </a:r>
            <a:r>
              <a:rPr lang="en-US" sz="2800" i="1" spc="9" dirty="0">
                <a:latin typeface="Arial"/>
                <a:cs typeface="Arial"/>
              </a:rPr>
              <a:t>o</a:t>
            </a:r>
            <a:r>
              <a:rPr lang="en-US" sz="2800" i="1" dirty="0">
                <a:latin typeface="Arial"/>
                <a:cs typeface="Arial"/>
              </a:rPr>
              <a:t>n</a:t>
            </a:r>
            <a:r>
              <a:rPr lang="en-US" sz="2800" i="1" spc="9" dirty="0">
                <a:latin typeface="Arial"/>
                <a:cs typeface="Arial"/>
              </a:rPr>
              <a:t>c</a:t>
            </a:r>
            <a:r>
              <a:rPr lang="en-US" sz="2800" i="1" dirty="0">
                <a:latin typeface="Arial"/>
                <a:cs typeface="Arial"/>
              </a:rPr>
              <a:t>e</a:t>
            </a:r>
            <a:r>
              <a:rPr lang="en-US" sz="2800" i="1" spc="9" dirty="0">
                <a:latin typeface="Arial"/>
                <a:cs typeface="Arial"/>
              </a:rPr>
              <a:t>p</a:t>
            </a:r>
            <a:r>
              <a:rPr lang="en-US" sz="2800" i="1" dirty="0">
                <a:latin typeface="Arial"/>
                <a:cs typeface="Arial"/>
              </a:rPr>
              <a:t>tu</a:t>
            </a:r>
            <a:r>
              <a:rPr lang="en-US" sz="2800" i="1" spc="9" dirty="0">
                <a:latin typeface="Arial"/>
                <a:cs typeface="Arial"/>
              </a:rPr>
              <a:t>a</a:t>
            </a:r>
            <a:r>
              <a:rPr lang="en-US" sz="2800" i="1" dirty="0">
                <a:latin typeface="Arial"/>
                <a:cs typeface="Arial"/>
              </a:rPr>
              <a:t>l,</a:t>
            </a:r>
            <a:r>
              <a:rPr lang="en-US" sz="2800" i="1" spc="-129" dirty="0">
                <a:latin typeface="Arial"/>
                <a:cs typeface="Arial"/>
              </a:rPr>
              <a:t> </a:t>
            </a:r>
            <a:r>
              <a:rPr lang="en-US" sz="2800" i="1" dirty="0">
                <a:latin typeface="Arial"/>
                <a:cs typeface="Arial"/>
              </a:rPr>
              <a:t>s</a:t>
            </a:r>
            <a:r>
              <a:rPr lang="en-US" sz="2800" i="1" spc="9" dirty="0">
                <a:latin typeface="Arial"/>
                <a:cs typeface="Arial"/>
              </a:rPr>
              <a:t>o</a:t>
            </a:r>
            <a:r>
              <a:rPr lang="en-US" sz="2800" i="1" dirty="0">
                <a:latin typeface="Arial"/>
                <a:cs typeface="Arial"/>
              </a:rPr>
              <a:t>me</a:t>
            </a:r>
            <a:r>
              <a:rPr lang="en-US" sz="2800" i="1" spc="-68" dirty="0">
                <a:latin typeface="Arial"/>
                <a:cs typeface="Arial"/>
              </a:rPr>
              <a:t> </a:t>
            </a:r>
            <a:r>
              <a:rPr lang="en-US" sz="2800" i="1" spc="9" dirty="0">
                <a:latin typeface="Arial"/>
                <a:cs typeface="Arial"/>
              </a:rPr>
              <a:t>r</a:t>
            </a:r>
            <a:r>
              <a:rPr lang="en-US" sz="2800" i="1" dirty="0">
                <a:latin typeface="Arial"/>
                <a:cs typeface="Arial"/>
              </a:rPr>
              <a:t>e</a:t>
            </a:r>
            <a:r>
              <a:rPr lang="en-US" sz="2800" i="1" spc="9" dirty="0">
                <a:latin typeface="Arial"/>
                <a:cs typeface="Arial"/>
              </a:rPr>
              <a:t>q</a:t>
            </a:r>
            <a:r>
              <a:rPr lang="en-US" sz="2800" i="1" dirty="0">
                <a:latin typeface="Arial"/>
                <a:cs typeface="Arial"/>
              </a:rPr>
              <a:t>u</a:t>
            </a:r>
            <a:r>
              <a:rPr lang="en-US" sz="2800" i="1" spc="4" dirty="0">
                <a:latin typeface="Arial"/>
                <a:cs typeface="Arial"/>
              </a:rPr>
              <a:t>i</a:t>
            </a:r>
            <a:r>
              <a:rPr lang="en-US" sz="2800" i="1" dirty="0">
                <a:latin typeface="Arial"/>
                <a:cs typeface="Arial"/>
              </a:rPr>
              <a:t>re</a:t>
            </a:r>
            <a:r>
              <a:rPr lang="en-US" sz="2800" i="1" spc="-67" dirty="0">
                <a:latin typeface="Arial"/>
                <a:cs typeface="Arial"/>
              </a:rPr>
              <a:t> </a:t>
            </a:r>
            <a:r>
              <a:rPr lang="en-US" sz="2800" i="1" dirty="0">
                <a:latin typeface="Arial"/>
                <a:cs typeface="Arial"/>
              </a:rPr>
              <a:t>p</a:t>
            </a:r>
            <a:r>
              <a:rPr lang="en-US" sz="2800" i="1" spc="9" dirty="0">
                <a:latin typeface="Arial"/>
                <a:cs typeface="Arial"/>
              </a:rPr>
              <a:t>a</a:t>
            </a:r>
            <a:r>
              <a:rPr lang="en-US" sz="2800" i="1" dirty="0">
                <a:latin typeface="Arial"/>
                <a:cs typeface="Arial"/>
              </a:rPr>
              <a:t>rt</a:t>
            </a:r>
            <a:r>
              <a:rPr lang="en-US" sz="2800" i="1" spc="9" dirty="0">
                <a:latin typeface="Arial"/>
                <a:cs typeface="Arial"/>
              </a:rPr>
              <a:t>n</a:t>
            </a:r>
            <a:r>
              <a:rPr lang="en-US" sz="2800" i="1" dirty="0">
                <a:latin typeface="Arial"/>
                <a:cs typeface="Arial"/>
              </a:rPr>
              <a:t>e</a:t>
            </a:r>
            <a:r>
              <a:rPr lang="en-US" sz="2800" i="1" spc="9" dirty="0">
                <a:latin typeface="Arial"/>
                <a:cs typeface="Arial"/>
              </a:rPr>
              <a:t>r</a:t>
            </a:r>
            <a:r>
              <a:rPr lang="en-US" sz="2800" i="1" dirty="0">
                <a:latin typeface="Arial"/>
                <a:cs typeface="Arial"/>
              </a:rPr>
              <a:t>s</a:t>
            </a:r>
            <a:r>
              <a:rPr lang="en-US" sz="2800" i="1" spc="-102" dirty="0">
                <a:latin typeface="Arial"/>
                <a:cs typeface="Arial"/>
              </a:rPr>
              <a:t> </a:t>
            </a:r>
            <a:r>
              <a:rPr lang="en-US" sz="2800" i="1" dirty="0">
                <a:latin typeface="Arial"/>
                <a:cs typeface="Arial"/>
              </a:rPr>
              <a:t>to c</a:t>
            </a:r>
            <a:r>
              <a:rPr lang="en-US" sz="2800" i="1" spc="4" dirty="0">
                <a:latin typeface="Arial"/>
                <a:cs typeface="Arial"/>
              </a:rPr>
              <a:t>o</a:t>
            </a:r>
            <a:r>
              <a:rPr lang="en-US" sz="2800" i="1" dirty="0">
                <a:latin typeface="Arial"/>
                <a:cs typeface="Arial"/>
              </a:rPr>
              <a:t>me</a:t>
            </a:r>
            <a:r>
              <a:rPr lang="en-US" sz="2800" i="1" spc="-68" dirty="0">
                <a:latin typeface="Arial"/>
                <a:cs typeface="Arial"/>
              </a:rPr>
              <a:t> </a:t>
            </a:r>
            <a:r>
              <a:rPr lang="en-US" sz="2800" i="1" dirty="0">
                <a:latin typeface="Arial"/>
                <a:cs typeface="Arial"/>
              </a:rPr>
              <a:t>to</a:t>
            </a:r>
            <a:r>
              <a:rPr lang="en-US" sz="2800" i="1" spc="9" dirty="0">
                <a:latin typeface="Arial"/>
                <a:cs typeface="Arial"/>
              </a:rPr>
              <a:t> </a:t>
            </a:r>
            <a:r>
              <a:rPr lang="en-US" sz="2800" i="1" dirty="0">
                <a:latin typeface="Arial"/>
                <a:cs typeface="Arial"/>
              </a:rPr>
              <a:t>p</a:t>
            </a:r>
            <a:r>
              <a:rPr lang="en-US" sz="2800" i="1" spc="9" dirty="0">
                <a:latin typeface="Arial"/>
                <a:cs typeface="Arial"/>
              </a:rPr>
              <a:t>a</a:t>
            </a:r>
            <a:r>
              <a:rPr lang="en-US" sz="2800" i="1" dirty="0">
                <a:latin typeface="Arial"/>
                <a:cs typeface="Arial"/>
              </a:rPr>
              <a:t>rt</a:t>
            </a:r>
            <a:r>
              <a:rPr lang="en-US" sz="2800" i="1" spc="4" dirty="0">
                <a:latin typeface="Arial"/>
                <a:cs typeface="Arial"/>
              </a:rPr>
              <a:t>i</a:t>
            </a:r>
            <a:r>
              <a:rPr lang="en-US" sz="2800" i="1" dirty="0">
                <a:latin typeface="Arial"/>
                <a:cs typeface="Arial"/>
              </a:rPr>
              <a:t>ci</a:t>
            </a:r>
            <a:r>
              <a:rPr lang="en-US" sz="2800" i="1" spc="9" dirty="0">
                <a:latin typeface="Arial"/>
                <a:cs typeface="Arial"/>
              </a:rPr>
              <a:t>p</a:t>
            </a:r>
            <a:r>
              <a:rPr lang="en-US" sz="2800" i="1" dirty="0">
                <a:latin typeface="Arial"/>
                <a:cs typeface="Arial"/>
              </a:rPr>
              <a:t>ate</a:t>
            </a:r>
            <a:r>
              <a:rPr lang="en-US" sz="2800" i="1" spc="-56" dirty="0">
                <a:latin typeface="Arial"/>
                <a:cs typeface="Arial"/>
              </a:rPr>
              <a:t> </a:t>
            </a:r>
            <a:r>
              <a:rPr lang="en-US" sz="2800" i="1" dirty="0">
                <a:latin typeface="Arial"/>
                <a:cs typeface="Arial"/>
              </a:rPr>
              <a:t>(</a:t>
            </a:r>
            <a:r>
              <a:rPr lang="en-US" sz="2800" i="1" spc="9" dirty="0">
                <a:latin typeface="Arial"/>
                <a:cs typeface="Arial"/>
              </a:rPr>
              <a:t>e</a:t>
            </a:r>
            <a:r>
              <a:rPr lang="en-US" sz="2800" i="1" dirty="0">
                <a:latin typeface="Arial"/>
                <a:cs typeface="Arial"/>
              </a:rPr>
              <a:t>mplo</a:t>
            </a:r>
            <a:r>
              <a:rPr lang="en-US" sz="2800" i="1" spc="9" dirty="0">
                <a:latin typeface="Arial"/>
                <a:cs typeface="Arial"/>
              </a:rPr>
              <a:t>y</a:t>
            </a:r>
            <a:r>
              <a:rPr lang="en-US" sz="2800" i="1" dirty="0">
                <a:latin typeface="Arial"/>
                <a:cs typeface="Arial"/>
              </a:rPr>
              <a:t>er</a:t>
            </a:r>
            <a:r>
              <a:rPr lang="en-US" sz="2800" i="1" spc="-104" dirty="0">
                <a:latin typeface="Arial"/>
                <a:cs typeface="Arial"/>
              </a:rPr>
              <a:t> </a:t>
            </a:r>
            <a:r>
              <a:rPr lang="en-US" sz="2800" i="1" dirty="0">
                <a:latin typeface="Arial"/>
                <a:cs typeface="Arial"/>
              </a:rPr>
              <a:t>a</a:t>
            </a:r>
            <a:r>
              <a:rPr lang="en-US" sz="2800" i="1" spc="4" dirty="0">
                <a:latin typeface="Arial"/>
                <a:cs typeface="Arial"/>
              </a:rPr>
              <a:t>s</a:t>
            </a:r>
            <a:r>
              <a:rPr lang="en-US" sz="2800" i="1" dirty="0">
                <a:latin typeface="Arial"/>
                <a:cs typeface="Arial"/>
              </a:rPr>
              <a:t>si</a:t>
            </a:r>
            <a:r>
              <a:rPr lang="en-US" sz="2800" i="1" spc="9" dirty="0">
                <a:latin typeface="Arial"/>
                <a:cs typeface="Arial"/>
              </a:rPr>
              <a:t>s</a:t>
            </a:r>
            <a:r>
              <a:rPr lang="en-US" sz="2800" i="1" dirty="0">
                <a:latin typeface="Arial"/>
                <a:cs typeface="Arial"/>
              </a:rPr>
              <a:t>ted h</a:t>
            </a:r>
            <a:r>
              <a:rPr lang="en-US" sz="2800" i="1" spc="9" dirty="0">
                <a:latin typeface="Arial"/>
                <a:cs typeface="Arial"/>
              </a:rPr>
              <a:t>o</a:t>
            </a:r>
            <a:r>
              <a:rPr lang="en-US" sz="2800" i="1" dirty="0">
                <a:latin typeface="Arial"/>
                <a:cs typeface="Arial"/>
              </a:rPr>
              <a:t>u</a:t>
            </a:r>
            <a:r>
              <a:rPr lang="en-US" sz="2800" i="1" spc="9" dirty="0">
                <a:latin typeface="Arial"/>
                <a:cs typeface="Arial"/>
              </a:rPr>
              <a:t>s</a:t>
            </a:r>
            <a:r>
              <a:rPr lang="en-US" sz="2800" i="1" dirty="0">
                <a:latin typeface="Arial"/>
                <a:cs typeface="Arial"/>
              </a:rPr>
              <a:t>i</a:t>
            </a:r>
            <a:r>
              <a:rPr lang="en-US" sz="2800" i="1" spc="4" dirty="0">
                <a:latin typeface="Arial"/>
                <a:cs typeface="Arial"/>
              </a:rPr>
              <a:t>n</a:t>
            </a:r>
            <a:r>
              <a:rPr lang="en-US" sz="2800" i="1" dirty="0">
                <a:latin typeface="Arial"/>
                <a:cs typeface="Arial"/>
              </a:rPr>
              <a:t>g)</a:t>
            </a:r>
            <a:r>
              <a:rPr lang="en-US" sz="2800" i="1" spc="-97" dirty="0">
                <a:latin typeface="Arial"/>
                <a:cs typeface="Arial"/>
              </a:rPr>
              <a:t> </a:t>
            </a:r>
            <a:r>
              <a:rPr lang="en-US" sz="2800" i="1" dirty="0">
                <a:latin typeface="Arial"/>
                <a:cs typeface="Arial"/>
              </a:rPr>
              <a:t>n</a:t>
            </a:r>
            <a:r>
              <a:rPr lang="en-US" sz="2800" i="1" spc="9" dirty="0">
                <a:latin typeface="Arial"/>
                <a:cs typeface="Arial"/>
              </a:rPr>
              <a:t>o</a:t>
            </a:r>
            <a:r>
              <a:rPr lang="en-US" sz="2800" i="1" dirty="0">
                <a:latin typeface="Arial"/>
                <a:cs typeface="Arial"/>
              </a:rPr>
              <a:t>r</a:t>
            </a:r>
            <a:r>
              <a:rPr lang="en-US" sz="2800" i="1" spc="-20" dirty="0">
                <a:latin typeface="Arial"/>
                <a:cs typeface="Arial"/>
              </a:rPr>
              <a:t> </a:t>
            </a:r>
            <a:r>
              <a:rPr lang="en-US" sz="2800" i="1" dirty="0">
                <a:latin typeface="Arial"/>
                <a:cs typeface="Arial"/>
              </a:rPr>
              <a:t>wou</a:t>
            </a:r>
            <a:r>
              <a:rPr lang="en-US" sz="2800" i="1" spc="9" dirty="0">
                <a:latin typeface="Arial"/>
                <a:cs typeface="Arial"/>
              </a:rPr>
              <a:t>l</a:t>
            </a:r>
            <a:r>
              <a:rPr lang="en-US" sz="2800" i="1" dirty="0">
                <a:latin typeface="Arial"/>
                <a:cs typeface="Arial"/>
              </a:rPr>
              <a:t>d</a:t>
            </a:r>
            <a:r>
              <a:rPr lang="en-US" sz="2800" i="1" spc="-53" dirty="0">
                <a:latin typeface="Arial"/>
                <a:cs typeface="Arial"/>
              </a:rPr>
              <a:t> </a:t>
            </a:r>
            <a:r>
              <a:rPr lang="en-US" sz="2800" i="1" dirty="0">
                <a:latin typeface="Arial"/>
                <a:cs typeface="Arial"/>
              </a:rPr>
              <a:t>a</a:t>
            </a:r>
            <a:r>
              <a:rPr lang="en-US" sz="2800" i="1" spc="4" dirty="0">
                <a:latin typeface="Arial"/>
                <a:cs typeface="Arial"/>
              </a:rPr>
              <a:t>l</a:t>
            </a:r>
            <a:r>
              <a:rPr lang="en-US" sz="2800" i="1" dirty="0">
                <a:latin typeface="Arial"/>
                <a:cs typeface="Arial"/>
              </a:rPr>
              <a:t>l</a:t>
            </a:r>
            <a:r>
              <a:rPr lang="en-US" sz="2800" i="1" spc="-27" dirty="0">
                <a:latin typeface="Arial"/>
                <a:cs typeface="Arial"/>
              </a:rPr>
              <a:t> </a:t>
            </a:r>
            <a:r>
              <a:rPr lang="en-US" sz="2800" i="1" spc="4" dirty="0">
                <a:latin typeface="Arial"/>
                <a:cs typeface="Arial"/>
              </a:rPr>
              <a:t>i</a:t>
            </a:r>
            <a:r>
              <a:rPr lang="en-US" sz="2800" i="1" dirty="0">
                <a:latin typeface="Arial"/>
                <a:cs typeface="Arial"/>
              </a:rPr>
              <a:t>n</a:t>
            </a:r>
            <a:r>
              <a:rPr lang="en-US" sz="2800" i="1" spc="4" dirty="0">
                <a:latin typeface="Arial"/>
                <a:cs typeface="Arial"/>
              </a:rPr>
              <a:t>i</a:t>
            </a:r>
            <a:r>
              <a:rPr lang="en-US" sz="2800" i="1" dirty="0">
                <a:latin typeface="Arial"/>
                <a:cs typeface="Arial"/>
              </a:rPr>
              <a:t>ti</a:t>
            </a:r>
            <a:r>
              <a:rPr lang="en-US" sz="2800" i="1" spc="9" dirty="0">
                <a:latin typeface="Arial"/>
                <a:cs typeface="Arial"/>
              </a:rPr>
              <a:t>a</a:t>
            </a:r>
            <a:r>
              <a:rPr lang="en-US" sz="2800" i="1" dirty="0">
                <a:latin typeface="Arial"/>
                <a:cs typeface="Arial"/>
              </a:rPr>
              <a:t>ti</a:t>
            </a:r>
            <a:r>
              <a:rPr lang="en-US" sz="2800" i="1" spc="9" dirty="0">
                <a:latin typeface="Arial"/>
                <a:cs typeface="Arial"/>
              </a:rPr>
              <a:t>v</a:t>
            </a:r>
            <a:r>
              <a:rPr lang="en-US" sz="2800" i="1" dirty="0">
                <a:latin typeface="Arial"/>
                <a:cs typeface="Arial"/>
              </a:rPr>
              <a:t>es</a:t>
            </a:r>
            <a:r>
              <a:rPr lang="en-US" sz="2800" i="1" spc="-115" dirty="0">
                <a:latin typeface="Arial"/>
                <a:cs typeface="Arial"/>
              </a:rPr>
              <a:t> </a:t>
            </a:r>
            <a:r>
              <a:rPr lang="en-US" sz="2800" i="1" dirty="0">
                <a:latin typeface="Arial"/>
                <a:cs typeface="Arial"/>
              </a:rPr>
              <a:t>a</a:t>
            </a:r>
            <a:r>
              <a:rPr lang="en-US" sz="2800" i="1" spc="9" dirty="0">
                <a:latin typeface="Arial"/>
                <a:cs typeface="Arial"/>
              </a:rPr>
              <a:t>p</a:t>
            </a:r>
            <a:r>
              <a:rPr lang="en-US" sz="2800" i="1" dirty="0">
                <a:latin typeface="Arial"/>
                <a:cs typeface="Arial"/>
              </a:rPr>
              <a:t>p</a:t>
            </a:r>
            <a:r>
              <a:rPr lang="en-US" sz="2800" i="1" spc="4" dirty="0">
                <a:latin typeface="Arial"/>
                <a:cs typeface="Arial"/>
              </a:rPr>
              <a:t>l</a:t>
            </a:r>
            <a:r>
              <a:rPr lang="en-US" sz="2800" i="1" dirty="0">
                <a:latin typeface="Arial"/>
                <a:cs typeface="Arial"/>
              </a:rPr>
              <a:t>y</a:t>
            </a:r>
            <a:r>
              <a:rPr lang="en-US" sz="2800" i="1" spc="-66" dirty="0">
                <a:latin typeface="Arial"/>
                <a:cs typeface="Arial"/>
              </a:rPr>
              <a:t> </a:t>
            </a:r>
            <a:r>
              <a:rPr lang="en-US" sz="2800" i="1" dirty="0">
                <a:latin typeface="Arial"/>
                <a:cs typeface="Arial"/>
              </a:rPr>
              <a:t>to e</a:t>
            </a:r>
            <a:r>
              <a:rPr lang="en-US" sz="2800" i="1" spc="9" dirty="0">
                <a:latin typeface="Arial"/>
                <a:cs typeface="Arial"/>
              </a:rPr>
              <a:t>v</a:t>
            </a:r>
            <a:r>
              <a:rPr lang="en-US" sz="2800" i="1" dirty="0">
                <a:latin typeface="Arial"/>
                <a:cs typeface="Arial"/>
              </a:rPr>
              <a:t>e</a:t>
            </a:r>
            <a:r>
              <a:rPr lang="en-US" sz="2800" i="1" spc="9" dirty="0">
                <a:latin typeface="Arial"/>
                <a:cs typeface="Arial"/>
              </a:rPr>
              <a:t>r</a:t>
            </a:r>
            <a:r>
              <a:rPr lang="en-US" sz="2800" i="1" dirty="0">
                <a:latin typeface="Arial"/>
                <a:cs typeface="Arial"/>
              </a:rPr>
              <a:t>y</a:t>
            </a:r>
            <a:r>
              <a:rPr lang="en-US" sz="2800" i="1" spc="-68" dirty="0">
                <a:latin typeface="Arial"/>
                <a:cs typeface="Arial"/>
              </a:rPr>
              <a:t> </a:t>
            </a:r>
            <a:r>
              <a:rPr lang="en-US" sz="2800" i="1" dirty="0">
                <a:latin typeface="Arial"/>
                <a:cs typeface="Arial"/>
              </a:rPr>
              <a:t>ward</a:t>
            </a:r>
            <a:r>
              <a:rPr lang="en-US" sz="2800" i="1" spc="-25" dirty="0">
                <a:latin typeface="Arial"/>
                <a:cs typeface="Arial"/>
              </a:rPr>
              <a:t> </a:t>
            </a:r>
            <a:r>
              <a:rPr lang="en-US" sz="2800" i="1" dirty="0">
                <a:latin typeface="Arial"/>
                <a:cs typeface="Arial"/>
              </a:rPr>
              <a:t>–</a:t>
            </a:r>
            <a:r>
              <a:rPr lang="en-US" sz="2800" i="1" spc="-5" dirty="0">
                <a:latin typeface="Arial"/>
                <a:cs typeface="Arial"/>
              </a:rPr>
              <a:t> </a:t>
            </a:r>
            <a:r>
              <a:rPr lang="en-US" sz="2800" i="1" dirty="0">
                <a:latin typeface="Arial"/>
                <a:cs typeface="Arial"/>
              </a:rPr>
              <a:t>the</a:t>
            </a:r>
            <a:r>
              <a:rPr lang="en-US" sz="2800" i="1" spc="-23" dirty="0">
                <a:latin typeface="Arial"/>
                <a:cs typeface="Arial"/>
              </a:rPr>
              <a:t> </a:t>
            </a:r>
            <a:r>
              <a:rPr lang="en-US" sz="2800" i="1" dirty="0" smtClean="0">
                <a:latin typeface="Arial"/>
                <a:cs typeface="Arial"/>
              </a:rPr>
              <a:t>o</a:t>
            </a:r>
            <a:r>
              <a:rPr lang="en-US" sz="2800" i="1" spc="9" dirty="0" smtClean="0">
                <a:latin typeface="Arial"/>
                <a:cs typeface="Arial"/>
              </a:rPr>
              <a:t>b</a:t>
            </a:r>
            <a:r>
              <a:rPr lang="en-US" sz="2800" i="1" dirty="0" smtClean="0">
                <a:latin typeface="Arial"/>
                <a:cs typeface="Arial"/>
              </a:rPr>
              <a:t>j</a:t>
            </a:r>
            <a:r>
              <a:rPr lang="en-US" sz="2800" i="1" spc="4" dirty="0" smtClean="0">
                <a:latin typeface="Arial"/>
                <a:cs typeface="Arial"/>
              </a:rPr>
              <a:t>e</a:t>
            </a:r>
            <a:r>
              <a:rPr lang="en-US" sz="2800" i="1" dirty="0" smtClean="0">
                <a:latin typeface="Arial"/>
                <a:cs typeface="Arial"/>
              </a:rPr>
              <a:t>c</a:t>
            </a:r>
            <a:r>
              <a:rPr lang="en-US" sz="2800" i="1" spc="4" dirty="0" smtClean="0">
                <a:latin typeface="Arial"/>
                <a:cs typeface="Arial"/>
              </a:rPr>
              <a:t>t</a:t>
            </a:r>
            <a:r>
              <a:rPr lang="en-US" sz="2800" i="1" dirty="0" smtClean="0">
                <a:latin typeface="Arial"/>
                <a:cs typeface="Arial"/>
              </a:rPr>
              <a:t>i</a:t>
            </a:r>
            <a:r>
              <a:rPr lang="en-US" sz="2800" i="1" spc="4" dirty="0" smtClean="0">
                <a:latin typeface="Arial"/>
                <a:cs typeface="Arial"/>
              </a:rPr>
              <a:t>v</a:t>
            </a:r>
            <a:r>
              <a:rPr lang="en-US" sz="2800" i="1" dirty="0" smtClean="0">
                <a:latin typeface="Arial"/>
                <a:cs typeface="Arial"/>
              </a:rPr>
              <a:t>e of the TNP</a:t>
            </a:r>
            <a:r>
              <a:rPr lang="en-US" sz="2800" i="1" spc="-110" dirty="0" smtClean="0">
                <a:latin typeface="Arial"/>
                <a:cs typeface="Arial"/>
              </a:rPr>
              <a:t> </a:t>
            </a:r>
            <a:r>
              <a:rPr lang="en-US" sz="2800" i="1" dirty="0">
                <a:latin typeface="Arial"/>
                <a:cs typeface="Arial"/>
              </a:rPr>
              <a:t>is</a:t>
            </a:r>
            <a:r>
              <a:rPr lang="en-US" sz="2800" i="1" spc="-20" dirty="0">
                <a:latin typeface="Arial"/>
                <a:cs typeface="Arial"/>
              </a:rPr>
              <a:t> </a:t>
            </a:r>
            <a:r>
              <a:rPr lang="en-US" sz="2800" i="1" spc="9" dirty="0">
                <a:latin typeface="Arial"/>
                <a:cs typeface="Arial"/>
              </a:rPr>
              <a:t>t</a:t>
            </a:r>
            <a:r>
              <a:rPr lang="en-US" sz="2800" i="1" dirty="0">
                <a:latin typeface="Arial"/>
                <a:cs typeface="Arial"/>
              </a:rPr>
              <a:t>o</a:t>
            </a:r>
            <a:r>
              <a:rPr lang="en-US" sz="2800" i="1" spc="-15" dirty="0">
                <a:latin typeface="Arial"/>
                <a:cs typeface="Arial"/>
              </a:rPr>
              <a:t> </a:t>
            </a:r>
            <a:r>
              <a:rPr lang="en-US" sz="2800" i="1" dirty="0">
                <a:latin typeface="Arial"/>
                <a:cs typeface="Arial"/>
              </a:rPr>
              <a:t>pr</a:t>
            </a:r>
            <a:r>
              <a:rPr lang="en-US" sz="2800" i="1" spc="9" dirty="0">
                <a:latin typeface="Arial"/>
                <a:cs typeface="Arial"/>
              </a:rPr>
              <a:t>o</a:t>
            </a:r>
            <a:r>
              <a:rPr lang="en-US" sz="2800" i="1" dirty="0">
                <a:latin typeface="Arial"/>
                <a:cs typeface="Arial"/>
              </a:rPr>
              <a:t>v</a:t>
            </a:r>
            <a:r>
              <a:rPr lang="en-US" sz="2800" i="1" spc="4" dirty="0">
                <a:latin typeface="Arial"/>
                <a:cs typeface="Arial"/>
              </a:rPr>
              <a:t>i</a:t>
            </a:r>
            <a:r>
              <a:rPr lang="en-US" sz="2800" i="1" dirty="0">
                <a:latin typeface="Arial"/>
                <a:cs typeface="Arial"/>
              </a:rPr>
              <a:t>de</a:t>
            </a:r>
            <a:r>
              <a:rPr lang="en-US" sz="2800" i="1" spc="-81" dirty="0">
                <a:latin typeface="Arial"/>
                <a:cs typeface="Arial"/>
              </a:rPr>
              <a:t> </a:t>
            </a:r>
            <a:r>
              <a:rPr lang="en-US" sz="2800" i="1" dirty="0">
                <a:latin typeface="Arial"/>
                <a:cs typeface="Arial"/>
              </a:rPr>
              <a:t>t</a:t>
            </a:r>
            <a:r>
              <a:rPr lang="en-US" sz="2800" i="1" spc="9" dirty="0">
                <a:latin typeface="Arial"/>
                <a:cs typeface="Arial"/>
              </a:rPr>
              <a:t>h</a:t>
            </a:r>
            <a:r>
              <a:rPr lang="en-US" sz="2800" i="1" dirty="0">
                <a:latin typeface="Arial"/>
                <a:cs typeface="Arial"/>
              </a:rPr>
              <a:t>e ci</a:t>
            </a:r>
            <a:r>
              <a:rPr lang="en-US" sz="2800" i="1" spc="4" dirty="0">
                <a:latin typeface="Arial"/>
                <a:cs typeface="Arial"/>
              </a:rPr>
              <a:t>t</a:t>
            </a:r>
            <a:r>
              <a:rPr lang="en-US" sz="2800" i="1" spc="-200" dirty="0">
                <a:latin typeface="Arial"/>
                <a:cs typeface="Arial"/>
              </a:rPr>
              <a:t>y</a:t>
            </a:r>
            <a:r>
              <a:rPr lang="en-US" sz="2800" i="1" dirty="0">
                <a:latin typeface="Arial"/>
                <a:cs typeface="Arial"/>
              </a:rPr>
              <a:t>,</a:t>
            </a:r>
            <a:r>
              <a:rPr lang="en-US" sz="2800" i="1" spc="-28" dirty="0">
                <a:latin typeface="Arial"/>
                <a:cs typeface="Arial"/>
              </a:rPr>
              <a:t> </a:t>
            </a:r>
            <a:r>
              <a:rPr lang="en-US" sz="2800" i="1" dirty="0">
                <a:latin typeface="Arial"/>
                <a:cs typeface="Arial"/>
              </a:rPr>
              <a:t>its a</a:t>
            </a:r>
            <a:r>
              <a:rPr lang="en-US" sz="2800" i="1" spc="4" dirty="0">
                <a:latin typeface="Arial"/>
                <a:cs typeface="Arial"/>
              </a:rPr>
              <a:t>c</a:t>
            </a:r>
            <a:r>
              <a:rPr lang="en-US" sz="2800" i="1" dirty="0">
                <a:latin typeface="Arial"/>
                <a:cs typeface="Arial"/>
              </a:rPr>
              <a:t>ad</a:t>
            </a:r>
            <a:r>
              <a:rPr lang="en-US" sz="2800" i="1" spc="9" dirty="0">
                <a:latin typeface="Arial"/>
                <a:cs typeface="Arial"/>
              </a:rPr>
              <a:t>e</a:t>
            </a:r>
            <a:r>
              <a:rPr lang="en-US" sz="2800" i="1" dirty="0">
                <a:latin typeface="Arial"/>
                <a:cs typeface="Arial"/>
              </a:rPr>
              <a:t>mic</a:t>
            </a:r>
            <a:r>
              <a:rPr lang="en-US" sz="2800" i="1" spc="-119" dirty="0">
                <a:latin typeface="Arial"/>
                <a:cs typeface="Arial"/>
              </a:rPr>
              <a:t> </a:t>
            </a:r>
            <a:r>
              <a:rPr lang="en-US" sz="2800" i="1" spc="9" dirty="0">
                <a:latin typeface="Arial"/>
                <a:cs typeface="Arial"/>
              </a:rPr>
              <a:t>p</a:t>
            </a:r>
            <a:r>
              <a:rPr lang="en-US" sz="2800" i="1" dirty="0">
                <a:latin typeface="Arial"/>
                <a:cs typeface="Arial"/>
              </a:rPr>
              <a:t>ar</a:t>
            </a:r>
            <a:r>
              <a:rPr lang="en-US" sz="2800" i="1" spc="9" dirty="0">
                <a:latin typeface="Arial"/>
                <a:cs typeface="Arial"/>
              </a:rPr>
              <a:t>t</a:t>
            </a:r>
            <a:r>
              <a:rPr lang="en-US" sz="2800" i="1" dirty="0">
                <a:latin typeface="Arial"/>
                <a:cs typeface="Arial"/>
              </a:rPr>
              <a:t>ne</a:t>
            </a:r>
            <a:r>
              <a:rPr lang="en-US" sz="2800" i="1" spc="9" dirty="0">
                <a:latin typeface="Arial"/>
                <a:cs typeface="Arial"/>
              </a:rPr>
              <a:t>r</a:t>
            </a:r>
            <a:r>
              <a:rPr lang="en-US" sz="2800" i="1" dirty="0">
                <a:latin typeface="Arial"/>
                <a:cs typeface="Arial"/>
              </a:rPr>
              <a:t>s,</a:t>
            </a:r>
            <a:r>
              <a:rPr lang="en-US" sz="2800" i="1" spc="-45" dirty="0">
                <a:latin typeface="Arial"/>
                <a:cs typeface="Arial"/>
              </a:rPr>
              <a:t> </a:t>
            </a:r>
            <a:r>
              <a:rPr lang="en-US" sz="2800" i="1" dirty="0">
                <a:latin typeface="Arial"/>
                <a:cs typeface="Arial"/>
              </a:rPr>
              <a:t>and h</a:t>
            </a:r>
            <a:r>
              <a:rPr lang="en-US" sz="2800" i="1" spc="9" dirty="0">
                <a:latin typeface="Arial"/>
                <a:cs typeface="Arial"/>
              </a:rPr>
              <a:t>o</a:t>
            </a:r>
            <a:r>
              <a:rPr lang="en-US" sz="2800" i="1" dirty="0">
                <a:latin typeface="Arial"/>
                <a:cs typeface="Arial"/>
              </a:rPr>
              <a:t>u</a:t>
            </a:r>
            <a:r>
              <a:rPr lang="en-US" sz="2800" i="1" spc="9" dirty="0">
                <a:latin typeface="Arial"/>
                <a:cs typeface="Arial"/>
              </a:rPr>
              <a:t>s</a:t>
            </a:r>
            <a:r>
              <a:rPr lang="en-US" sz="2800" i="1" dirty="0">
                <a:latin typeface="Arial"/>
                <a:cs typeface="Arial"/>
              </a:rPr>
              <a:t>i</a:t>
            </a:r>
            <a:r>
              <a:rPr lang="en-US" sz="2800" i="1" spc="4" dirty="0">
                <a:latin typeface="Arial"/>
                <a:cs typeface="Arial"/>
              </a:rPr>
              <a:t>n</a:t>
            </a:r>
            <a:r>
              <a:rPr lang="en-US" sz="2800" i="1" dirty="0">
                <a:latin typeface="Arial"/>
                <a:cs typeface="Arial"/>
              </a:rPr>
              <a:t>g/</a:t>
            </a:r>
            <a:r>
              <a:rPr lang="en-US" sz="2800" i="1" spc="9" dirty="0">
                <a:latin typeface="Arial"/>
                <a:cs typeface="Arial"/>
              </a:rPr>
              <a:t>p</a:t>
            </a:r>
            <a:r>
              <a:rPr lang="en-US" sz="2800" i="1" dirty="0">
                <a:latin typeface="Arial"/>
                <a:cs typeface="Arial"/>
              </a:rPr>
              <a:t>r</a:t>
            </a:r>
            <a:r>
              <a:rPr lang="en-US" sz="2800" i="1" spc="9" dirty="0">
                <a:latin typeface="Arial"/>
                <a:cs typeface="Arial"/>
              </a:rPr>
              <a:t>e</a:t>
            </a:r>
            <a:r>
              <a:rPr lang="en-US" sz="2800" i="1" dirty="0">
                <a:latin typeface="Arial"/>
                <a:cs typeface="Arial"/>
              </a:rPr>
              <a:t>s</a:t>
            </a:r>
            <a:r>
              <a:rPr lang="en-US" sz="2800" i="1" spc="9" dirty="0">
                <a:latin typeface="Arial"/>
                <a:cs typeface="Arial"/>
              </a:rPr>
              <a:t>e</a:t>
            </a:r>
            <a:r>
              <a:rPr lang="en-US" sz="2800" i="1" dirty="0">
                <a:latin typeface="Arial"/>
                <a:cs typeface="Arial"/>
              </a:rPr>
              <a:t>r</a:t>
            </a:r>
            <a:r>
              <a:rPr lang="en-US" sz="2800" i="1" spc="9" dirty="0">
                <a:latin typeface="Arial"/>
                <a:cs typeface="Arial"/>
              </a:rPr>
              <a:t>v</a:t>
            </a:r>
            <a:r>
              <a:rPr lang="en-US" sz="2800" i="1" dirty="0">
                <a:latin typeface="Arial"/>
                <a:cs typeface="Arial"/>
              </a:rPr>
              <a:t>at</a:t>
            </a:r>
            <a:r>
              <a:rPr lang="en-US" sz="2800" i="1" spc="9" dirty="0">
                <a:latin typeface="Arial"/>
                <a:cs typeface="Arial"/>
              </a:rPr>
              <a:t>i</a:t>
            </a:r>
            <a:r>
              <a:rPr lang="en-US" sz="2800" i="1" dirty="0">
                <a:latin typeface="Arial"/>
                <a:cs typeface="Arial"/>
              </a:rPr>
              <a:t>on</a:t>
            </a:r>
            <a:r>
              <a:rPr lang="en-US" sz="2800" i="1" spc="-249" dirty="0">
                <a:latin typeface="Arial"/>
                <a:cs typeface="Arial"/>
              </a:rPr>
              <a:t> </a:t>
            </a:r>
            <a:r>
              <a:rPr lang="en-US" sz="2800" i="1" spc="4" dirty="0">
                <a:latin typeface="Arial"/>
                <a:cs typeface="Arial"/>
              </a:rPr>
              <a:t>c</a:t>
            </a:r>
            <a:r>
              <a:rPr lang="en-US" sz="2800" i="1" dirty="0">
                <a:latin typeface="Arial"/>
                <a:cs typeface="Arial"/>
              </a:rPr>
              <a:t>omm</a:t>
            </a:r>
            <a:r>
              <a:rPr lang="en-US" sz="2800" i="1" spc="4" dirty="0">
                <a:latin typeface="Arial"/>
                <a:cs typeface="Arial"/>
              </a:rPr>
              <a:t>u</a:t>
            </a:r>
            <a:r>
              <a:rPr lang="en-US" sz="2800" i="1" dirty="0">
                <a:latin typeface="Arial"/>
                <a:cs typeface="Arial"/>
              </a:rPr>
              <a:t>n</a:t>
            </a:r>
            <a:r>
              <a:rPr lang="en-US" sz="2800" i="1" spc="4" dirty="0">
                <a:latin typeface="Arial"/>
                <a:cs typeface="Arial"/>
              </a:rPr>
              <a:t>i</a:t>
            </a:r>
            <a:r>
              <a:rPr lang="en-US" sz="2800" i="1" dirty="0">
                <a:latin typeface="Arial"/>
                <a:cs typeface="Arial"/>
              </a:rPr>
              <a:t>ty</a:t>
            </a:r>
            <a:r>
              <a:rPr lang="en-US" sz="2800" i="1" spc="-115" dirty="0">
                <a:latin typeface="Arial"/>
                <a:cs typeface="Arial"/>
              </a:rPr>
              <a:t> </a:t>
            </a:r>
            <a:r>
              <a:rPr lang="en-US" sz="2800" i="1" dirty="0">
                <a:latin typeface="Arial"/>
                <a:cs typeface="Arial"/>
              </a:rPr>
              <a:t>with</a:t>
            </a:r>
            <a:r>
              <a:rPr lang="en-US" sz="2800" i="1" spc="-49" dirty="0">
                <a:latin typeface="Arial"/>
                <a:cs typeface="Arial"/>
              </a:rPr>
              <a:t> </a:t>
            </a:r>
            <a:r>
              <a:rPr lang="en-US" sz="2800" i="1" dirty="0">
                <a:latin typeface="Arial"/>
                <a:cs typeface="Arial"/>
              </a:rPr>
              <a:t>a d</a:t>
            </a:r>
            <a:r>
              <a:rPr lang="en-US" sz="2800" i="1" spc="4" dirty="0">
                <a:latin typeface="Arial"/>
                <a:cs typeface="Arial"/>
              </a:rPr>
              <a:t>i</a:t>
            </a:r>
            <a:r>
              <a:rPr lang="en-US" sz="2800" i="1" dirty="0">
                <a:latin typeface="Arial"/>
                <a:cs typeface="Arial"/>
              </a:rPr>
              <a:t>v</a:t>
            </a:r>
            <a:r>
              <a:rPr lang="en-US" sz="2800" i="1" spc="9" dirty="0">
                <a:latin typeface="Arial"/>
                <a:cs typeface="Arial"/>
              </a:rPr>
              <a:t>e</a:t>
            </a:r>
            <a:r>
              <a:rPr lang="en-US" sz="2800" i="1" dirty="0">
                <a:latin typeface="Arial"/>
                <a:cs typeface="Arial"/>
              </a:rPr>
              <a:t>r</a:t>
            </a:r>
            <a:r>
              <a:rPr lang="en-US" sz="2800" i="1" spc="9" dirty="0">
                <a:latin typeface="Arial"/>
                <a:cs typeface="Arial"/>
              </a:rPr>
              <a:t>s</a:t>
            </a:r>
            <a:r>
              <a:rPr lang="en-US" sz="2800" i="1" dirty="0">
                <a:latin typeface="Arial"/>
                <a:cs typeface="Arial"/>
              </a:rPr>
              <a:t>e</a:t>
            </a:r>
            <a:r>
              <a:rPr lang="en-US" sz="2800" i="1" spc="-90" dirty="0">
                <a:latin typeface="Arial"/>
                <a:cs typeface="Arial"/>
              </a:rPr>
              <a:t> </a:t>
            </a:r>
            <a:r>
              <a:rPr lang="en-US" sz="2800" i="1" spc="9" dirty="0">
                <a:latin typeface="Arial"/>
                <a:cs typeface="Arial"/>
              </a:rPr>
              <a:t>t</a:t>
            </a:r>
            <a:r>
              <a:rPr lang="en-US" sz="2800" i="1" dirty="0">
                <a:latin typeface="Arial"/>
                <a:cs typeface="Arial"/>
              </a:rPr>
              <a:t>o</a:t>
            </a:r>
            <a:r>
              <a:rPr lang="en-US" sz="2800" i="1" spc="9" dirty="0">
                <a:latin typeface="Arial"/>
                <a:cs typeface="Arial"/>
              </a:rPr>
              <a:t>o</a:t>
            </a:r>
            <a:r>
              <a:rPr lang="en-US" sz="2800" i="1" dirty="0">
                <a:latin typeface="Arial"/>
                <a:cs typeface="Arial"/>
              </a:rPr>
              <a:t>l</a:t>
            </a:r>
            <a:r>
              <a:rPr lang="en-US" sz="2800" i="1" spc="4" dirty="0">
                <a:latin typeface="Arial"/>
                <a:cs typeface="Arial"/>
              </a:rPr>
              <a:t>k</a:t>
            </a:r>
            <a:r>
              <a:rPr lang="en-US" sz="2800" i="1" dirty="0">
                <a:latin typeface="Arial"/>
                <a:cs typeface="Arial"/>
              </a:rPr>
              <a:t>it</a:t>
            </a:r>
            <a:r>
              <a:rPr lang="en-US" sz="2800" i="1" spc="-51" dirty="0">
                <a:latin typeface="Arial"/>
                <a:cs typeface="Arial"/>
              </a:rPr>
              <a:t> </a:t>
            </a:r>
            <a:r>
              <a:rPr lang="en-US" sz="2800" i="1" dirty="0">
                <a:latin typeface="Arial"/>
                <a:cs typeface="Arial"/>
              </a:rPr>
              <a:t>to</a:t>
            </a:r>
            <a:r>
              <a:rPr lang="en-US" sz="2800" i="1" spc="-23" dirty="0">
                <a:latin typeface="Arial"/>
                <a:cs typeface="Arial"/>
              </a:rPr>
              <a:t> </a:t>
            </a:r>
            <a:r>
              <a:rPr lang="en-US" sz="2800" i="1" dirty="0">
                <a:latin typeface="Arial"/>
                <a:cs typeface="Arial"/>
              </a:rPr>
              <a:t>re</a:t>
            </a:r>
            <a:r>
              <a:rPr lang="en-US" sz="2800" i="1" spc="9" dirty="0">
                <a:latin typeface="Arial"/>
                <a:cs typeface="Arial"/>
              </a:rPr>
              <a:t>s</a:t>
            </a:r>
            <a:r>
              <a:rPr lang="en-US" sz="2800" i="1" dirty="0">
                <a:latin typeface="Arial"/>
                <a:cs typeface="Arial"/>
              </a:rPr>
              <a:t>p</a:t>
            </a:r>
            <a:r>
              <a:rPr lang="en-US" sz="2800" i="1" spc="9" dirty="0">
                <a:latin typeface="Arial"/>
                <a:cs typeface="Arial"/>
              </a:rPr>
              <a:t>o</a:t>
            </a:r>
            <a:r>
              <a:rPr lang="en-US" sz="2800" i="1" dirty="0">
                <a:latin typeface="Arial"/>
                <a:cs typeface="Arial"/>
              </a:rPr>
              <a:t>nd</a:t>
            </a:r>
            <a:r>
              <a:rPr lang="en-US" sz="2800" i="1" spc="-81" dirty="0">
                <a:latin typeface="Arial"/>
                <a:cs typeface="Arial"/>
              </a:rPr>
              <a:t> </a:t>
            </a:r>
            <a:r>
              <a:rPr lang="en-US" sz="2800" i="1" dirty="0">
                <a:latin typeface="Arial"/>
                <a:cs typeface="Arial"/>
              </a:rPr>
              <a:t>as</a:t>
            </a:r>
            <a:r>
              <a:rPr lang="en-US" sz="2800" i="1" spc="-29" dirty="0">
                <a:latin typeface="Arial"/>
                <a:cs typeface="Arial"/>
              </a:rPr>
              <a:t> </a:t>
            </a:r>
            <a:r>
              <a:rPr lang="en-US" sz="2800" i="1" dirty="0">
                <a:latin typeface="Arial"/>
                <a:cs typeface="Arial"/>
              </a:rPr>
              <a:t>c</a:t>
            </a:r>
            <a:r>
              <a:rPr lang="en-US" sz="2800" i="1" spc="9" dirty="0">
                <a:latin typeface="Arial"/>
                <a:cs typeface="Arial"/>
              </a:rPr>
              <a:t>o</a:t>
            </a:r>
            <a:r>
              <a:rPr lang="en-US" sz="2800" i="1" dirty="0">
                <a:latin typeface="Arial"/>
                <a:cs typeface="Arial"/>
              </a:rPr>
              <a:t>n</a:t>
            </a:r>
            <a:r>
              <a:rPr lang="en-US" sz="2800" i="1" spc="9" dirty="0">
                <a:latin typeface="Arial"/>
                <a:cs typeface="Arial"/>
              </a:rPr>
              <a:t>d</a:t>
            </a:r>
            <a:r>
              <a:rPr lang="en-US" sz="2800" i="1" dirty="0">
                <a:latin typeface="Arial"/>
                <a:cs typeface="Arial"/>
              </a:rPr>
              <a:t>it</a:t>
            </a:r>
            <a:r>
              <a:rPr lang="en-US" sz="2800" i="1" spc="4" dirty="0">
                <a:latin typeface="Arial"/>
                <a:cs typeface="Arial"/>
              </a:rPr>
              <a:t>i</a:t>
            </a:r>
            <a:r>
              <a:rPr lang="en-US" sz="2800" i="1" dirty="0">
                <a:latin typeface="Arial"/>
                <a:cs typeface="Arial"/>
              </a:rPr>
              <a:t>o</a:t>
            </a:r>
            <a:r>
              <a:rPr lang="en-US" sz="2800" i="1" spc="9" dirty="0">
                <a:latin typeface="Arial"/>
                <a:cs typeface="Arial"/>
              </a:rPr>
              <a:t>n</a:t>
            </a:r>
            <a:r>
              <a:rPr lang="en-US" sz="2800" i="1" dirty="0">
                <a:latin typeface="Arial"/>
                <a:cs typeface="Arial"/>
              </a:rPr>
              <a:t>s war</a:t>
            </a:r>
            <a:r>
              <a:rPr lang="en-US" sz="2800" i="1" spc="9" dirty="0">
                <a:latin typeface="Arial"/>
                <a:cs typeface="Arial"/>
              </a:rPr>
              <a:t>r</a:t>
            </a:r>
            <a:r>
              <a:rPr lang="en-US" sz="2800" i="1" dirty="0">
                <a:latin typeface="Arial"/>
                <a:cs typeface="Arial"/>
              </a:rPr>
              <a:t>a</a:t>
            </a:r>
            <a:r>
              <a:rPr lang="en-US" sz="2800" i="1" spc="9" dirty="0">
                <a:latin typeface="Arial"/>
                <a:cs typeface="Arial"/>
              </a:rPr>
              <a:t>n</a:t>
            </a:r>
            <a:r>
              <a:rPr lang="en-US" sz="2800" i="1" dirty="0">
                <a:latin typeface="Arial"/>
                <a:cs typeface="Arial"/>
              </a:rPr>
              <a:t>t</a:t>
            </a:r>
            <a:r>
              <a:rPr lang="en-US" sz="2800" i="1" spc="-55" dirty="0">
                <a:latin typeface="Arial"/>
                <a:cs typeface="Arial"/>
              </a:rPr>
              <a:t> </a:t>
            </a:r>
            <a:r>
              <a:rPr lang="en-US" sz="2800" i="1" dirty="0">
                <a:latin typeface="Arial"/>
                <a:cs typeface="Arial"/>
              </a:rPr>
              <a:t>–</a:t>
            </a:r>
            <a:r>
              <a:rPr lang="en-US" sz="2800" i="1" spc="-5" dirty="0">
                <a:latin typeface="Arial"/>
                <a:cs typeface="Arial"/>
              </a:rPr>
              <a:t> </a:t>
            </a:r>
            <a:r>
              <a:rPr lang="en-US" sz="2800" i="1" dirty="0">
                <a:latin typeface="Arial"/>
                <a:cs typeface="Arial"/>
              </a:rPr>
              <a:t>we</a:t>
            </a:r>
            <a:r>
              <a:rPr lang="en-US" sz="2800" i="1" spc="-35" dirty="0">
                <a:latin typeface="Arial"/>
                <a:cs typeface="Arial"/>
              </a:rPr>
              <a:t> </a:t>
            </a:r>
            <a:r>
              <a:rPr lang="en-US" sz="2800" i="1" spc="9" dirty="0">
                <a:latin typeface="Arial"/>
                <a:cs typeface="Arial"/>
              </a:rPr>
              <a:t>n</a:t>
            </a:r>
            <a:r>
              <a:rPr lang="en-US" sz="2800" i="1" dirty="0">
                <a:latin typeface="Arial"/>
                <a:cs typeface="Arial"/>
              </a:rPr>
              <a:t>e</a:t>
            </a:r>
            <a:r>
              <a:rPr lang="en-US" sz="2800" i="1" spc="9" dirty="0">
                <a:latin typeface="Arial"/>
                <a:cs typeface="Arial"/>
              </a:rPr>
              <a:t>e</a:t>
            </a:r>
            <a:r>
              <a:rPr lang="en-US" sz="2800" i="1" dirty="0">
                <a:latin typeface="Arial"/>
                <a:cs typeface="Arial"/>
              </a:rPr>
              <a:t>d</a:t>
            </a:r>
            <a:r>
              <a:rPr lang="en-US" sz="2800" i="1" spc="-42" dirty="0">
                <a:latin typeface="Arial"/>
                <a:cs typeface="Arial"/>
              </a:rPr>
              <a:t> </a:t>
            </a:r>
            <a:r>
              <a:rPr lang="en-US" sz="2800" i="1" dirty="0">
                <a:latin typeface="Arial"/>
                <a:cs typeface="Arial"/>
              </a:rPr>
              <a:t>y</a:t>
            </a:r>
            <a:r>
              <a:rPr lang="en-US" sz="2800" i="1" spc="9" dirty="0">
                <a:latin typeface="Arial"/>
                <a:cs typeface="Arial"/>
              </a:rPr>
              <a:t>o</a:t>
            </a:r>
            <a:r>
              <a:rPr lang="en-US" sz="2800" i="1" dirty="0">
                <a:latin typeface="Arial"/>
                <a:cs typeface="Arial"/>
              </a:rPr>
              <a:t>ur</a:t>
            </a:r>
            <a:r>
              <a:rPr lang="en-US" sz="2800" i="1" spc="-54" dirty="0">
                <a:latin typeface="Arial"/>
                <a:cs typeface="Arial"/>
              </a:rPr>
              <a:t> </a:t>
            </a:r>
            <a:r>
              <a:rPr lang="en-US" sz="2800" i="1" dirty="0">
                <a:latin typeface="Arial"/>
                <a:cs typeface="Arial"/>
              </a:rPr>
              <a:t>h</a:t>
            </a:r>
            <a:r>
              <a:rPr lang="en-US" sz="2800" i="1" spc="9" dirty="0">
                <a:latin typeface="Arial"/>
                <a:cs typeface="Arial"/>
              </a:rPr>
              <a:t>e</a:t>
            </a:r>
            <a:r>
              <a:rPr lang="en-US" sz="2800" i="1" dirty="0">
                <a:latin typeface="Arial"/>
                <a:cs typeface="Arial"/>
              </a:rPr>
              <a:t>lp</a:t>
            </a:r>
            <a:r>
              <a:rPr lang="en-US" sz="2800" i="1" spc="-32" dirty="0">
                <a:latin typeface="Arial"/>
                <a:cs typeface="Arial"/>
              </a:rPr>
              <a:t> </a:t>
            </a:r>
            <a:r>
              <a:rPr lang="en-US" sz="2800" i="1" dirty="0">
                <a:latin typeface="Arial"/>
                <a:cs typeface="Arial"/>
              </a:rPr>
              <a:t>in</a:t>
            </a:r>
            <a:r>
              <a:rPr lang="en-US" sz="2800" i="1" spc="-21" dirty="0">
                <a:latin typeface="Arial"/>
                <a:cs typeface="Arial"/>
              </a:rPr>
              <a:t> </a:t>
            </a:r>
            <a:r>
              <a:rPr lang="en-US" sz="2800" i="1" spc="-21" dirty="0" smtClean="0">
                <a:latin typeface="Arial"/>
                <a:cs typeface="Arial"/>
              </a:rPr>
              <a:t>continuing to </a:t>
            </a:r>
            <a:r>
              <a:rPr lang="en-US" sz="2800" i="1" dirty="0" smtClean="0">
                <a:latin typeface="Arial"/>
                <a:cs typeface="Arial"/>
              </a:rPr>
              <a:t>p</a:t>
            </a:r>
            <a:r>
              <a:rPr lang="en-US" sz="2800" i="1" spc="9" dirty="0" smtClean="0">
                <a:latin typeface="Arial"/>
                <a:cs typeface="Arial"/>
              </a:rPr>
              <a:t>r</a:t>
            </a:r>
            <a:r>
              <a:rPr lang="en-US" sz="2800" i="1" dirty="0" smtClean="0">
                <a:latin typeface="Arial"/>
                <a:cs typeface="Arial"/>
              </a:rPr>
              <a:t>i</a:t>
            </a:r>
            <a:r>
              <a:rPr lang="en-US" sz="2800" i="1" spc="4" dirty="0" smtClean="0">
                <a:latin typeface="Arial"/>
                <a:cs typeface="Arial"/>
              </a:rPr>
              <a:t>o</a:t>
            </a:r>
            <a:r>
              <a:rPr lang="en-US" sz="2800" i="1" dirty="0" smtClean="0">
                <a:latin typeface="Arial"/>
                <a:cs typeface="Arial"/>
              </a:rPr>
              <a:t>ri</a:t>
            </a:r>
            <a:r>
              <a:rPr lang="en-US" sz="2800" i="1" spc="9" dirty="0" smtClean="0">
                <a:latin typeface="Arial"/>
                <a:cs typeface="Arial"/>
              </a:rPr>
              <a:t>t</a:t>
            </a:r>
            <a:r>
              <a:rPr lang="en-US" sz="2800" i="1" dirty="0" smtClean="0">
                <a:latin typeface="Arial"/>
                <a:cs typeface="Arial"/>
              </a:rPr>
              <a:t>i</a:t>
            </a:r>
            <a:r>
              <a:rPr lang="en-US" sz="2800" i="1" spc="4" dirty="0" smtClean="0">
                <a:latin typeface="Arial"/>
                <a:cs typeface="Arial"/>
              </a:rPr>
              <a:t>z</a:t>
            </a:r>
            <a:r>
              <a:rPr lang="en-US" sz="2800" i="1" dirty="0">
                <a:latin typeface="Arial"/>
                <a:cs typeface="Arial"/>
              </a:rPr>
              <a:t>e</a:t>
            </a:r>
            <a:r>
              <a:rPr lang="en-US" sz="2800" i="1" dirty="0" smtClean="0">
                <a:latin typeface="Arial"/>
                <a:cs typeface="Arial"/>
              </a:rPr>
              <a:t> </a:t>
            </a:r>
            <a:r>
              <a:rPr lang="en-US" sz="2800" i="1" dirty="0">
                <a:latin typeface="Arial"/>
                <a:cs typeface="Arial"/>
              </a:rPr>
              <a:t>whe</a:t>
            </a:r>
            <a:r>
              <a:rPr lang="en-US" sz="2800" i="1" spc="9" dirty="0">
                <a:latin typeface="Arial"/>
                <a:cs typeface="Arial"/>
              </a:rPr>
              <a:t>r</a:t>
            </a:r>
            <a:r>
              <a:rPr lang="en-US" sz="2800" i="1" dirty="0">
                <a:latin typeface="Arial"/>
                <a:cs typeface="Arial"/>
              </a:rPr>
              <a:t>e</a:t>
            </a:r>
            <a:r>
              <a:rPr lang="en-US" sz="2800" i="1" spc="-56" dirty="0">
                <a:latin typeface="Arial"/>
                <a:cs typeface="Arial"/>
              </a:rPr>
              <a:t> </a:t>
            </a:r>
            <a:r>
              <a:rPr lang="en-US" sz="2800" i="1" dirty="0">
                <a:latin typeface="Arial"/>
                <a:cs typeface="Arial"/>
              </a:rPr>
              <a:t>to</a:t>
            </a:r>
            <a:r>
              <a:rPr lang="en-US" sz="2800" i="1" spc="-23" dirty="0">
                <a:latin typeface="Arial"/>
                <a:cs typeface="Arial"/>
              </a:rPr>
              <a:t> </a:t>
            </a:r>
            <a:r>
              <a:rPr lang="en-US" sz="2800" i="1" dirty="0">
                <a:latin typeface="Arial"/>
                <a:cs typeface="Arial"/>
              </a:rPr>
              <a:t>fo</a:t>
            </a:r>
            <a:r>
              <a:rPr lang="en-US" sz="2800" i="1" spc="9" dirty="0">
                <a:latin typeface="Arial"/>
                <a:cs typeface="Arial"/>
              </a:rPr>
              <a:t>c</a:t>
            </a:r>
            <a:r>
              <a:rPr lang="en-US" sz="2800" i="1" dirty="0">
                <a:latin typeface="Arial"/>
                <a:cs typeface="Arial"/>
              </a:rPr>
              <a:t>us</a:t>
            </a:r>
            <a:r>
              <a:rPr lang="en-US" sz="2800" i="1" spc="-66" dirty="0">
                <a:latin typeface="Arial"/>
                <a:cs typeface="Arial"/>
              </a:rPr>
              <a:t> </a:t>
            </a:r>
            <a:r>
              <a:rPr lang="en-US" sz="2800" i="1" dirty="0">
                <a:latin typeface="Arial"/>
                <a:cs typeface="Arial"/>
              </a:rPr>
              <a:t>o</a:t>
            </a:r>
            <a:r>
              <a:rPr lang="en-US" sz="2800" i="1" spc="9" dirty="0">
                <a:latin typeface="Arial"/>
                <a:cs typeface="Arial"/>
              </a:rPr>
              <a:t>n</a:t>
            </a:r>
            <a:r>
              <a:rPr lang="en-US" sz="2800" i="1" dirty="0">
                <a:latin typeface="Arial"/>
                <a:cs typeface="Arial"/>
              </a:rPr>
              <a:t>g</a:t>
            </a:r>
            <a:r>
              <a:rPr lang="en-US" sz="2800" i="1" spc="9" dirty="0">
                <a:latin typeface="Arial"/>
                <a:cs typeface="Arial"/>
              </a:rPr>
              <a:t>o</a:t>
            </a:r>
            <a:r>
              <a:rPr lang="en-US" sz="2800" i="1" dirty="0">
                <a:latin typeface="Arial"/>
                <a:cs typeface="Arial"/>
              </a:rPr>
              <a:t>i</a:t>
            </a:r>
            <a:r>
              <a:rPr lang="en-US" sz="2800" i="1" spc="4" dirty="0">
                <a:latin typeface="Arial"/>
                <a:cs typeface="Arial"/>
              </a:rPr>
              <a:t>n</a:t>
            </a:r>
            <a:r>
              <a:rPr lang="en-US" sz="2800" i="1" dirty="0">
                <a:latin typeface="Arial"/>
                <a:cs typeface="Arial"/>
              </a:rPr>
              <a:t>g</a:t>
            </a:r>
            <a:r>
              <a:rPr lang="en-US" sz="2800" i="1" spc="-79" dirty="0">
                <a:latin typeface="Arial"/>
                <a:cs typeface="Arial"/>
              </a:rPr>
              <a:t> </a:t>
            </a:r>
            <a:r>
              <a:rPr lang="en-US" sz="2800" i="1" dirty="0">
                <a:latin typeface="Arial"/>
                <a:cs typeface="Arial"/>
              </a:rPr>
              <a:t>ef</a:t>
            </a:r>
            <a:r>
              <a:rPr lang="en-US" sz="2800" i="1" spc="9" dirty="0">
                <a:latin typeface="Arial"/>
                <a:cs typeface="Arial"/>
              </a:rPr>
              <a:t>f</a:t>
            </a:r>
            <a:r>
              <a:rPr lang="en-US" sz="2800" i="1" dirty="0">
                <a:latin typeface="Arial"/>
                <a:cs typeface="Arial"/>
              </a:rPr>
              <a:t>o</a:t>
            </a:r>
            <a:r>
              <a:rPr lang="en-US" sz="2800" i="1" spc="9" dirty="0">
                <a:latin typeface="Arial"/>
                <a:cs typeface="Arial"/>
              </a:rPr>
              <a:t>r</a:t>
            </a:r>
            <a:r>
              <a:rPr lang="en-US" sz="2800" i="1" dirty="0">
                <a:latin typeface="Arial"/>
                <a:cs typeface="Arial"/>
              </a:rPr>
              <a:t>ts</a:t>
            </a:r>
            <a:endParaRPr lang="en-US" sz="2800" dirty="0">
              <a:latin typeface="Arial"/>
              <a:cs typeface="Aria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192" y="5883163"/>
            <a:ext cx="1130479" cy="657091"/>
          </a:xfrm>
          <a:prstGeom prst="rect">
            <a:avLst/>
          </a:prstGeom>
        </p:spPr>
      </p:pic>
    </p:spTree>
    <p:extLst>
      <p:ext uri="{BB962C8B-B14F-4D97-AF65-F5344CB8AC3E}">
        <p14:creationId xmlns:p14="http://schemas.microsoft.com/office/powerpoint/2010/main" val="336380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3" name="Title 2"/>
          <p:cNvSpPr>
            <a:spLocks noGrp="1"/>
          </p:cNvSpPr>
          <p:nvPr>
            <p:ph type="title"/>
          </p:nvPr>
        </p:nvSpPr>
        <p:spPr/>
        <p:txBody>
          <a:bodyPr>
            <a:normAutofit/>
          </a:bodyPr>
          <a:lstStyle/>
          <a:p>
            <a:r>
              <a:rPr lang="en-US" sz="4000" dirty="0" smtClean="0"/>
              <a:t>So What Comes Next?</a:t>
            </a:r>
            <a:endParaRPr lang="en-US" sz="4000" dirty="0"/>
          </a:p>
        </p:txBody>
      </p:sp>
      <p:sp>
        <p:nvSpPr>
          <p:cNvPr id="7" name="TextBox 6"/>
          <p:cNvSpPr txBox="1"/>
          <p:nvPr/>
        </p:nvSpPr>
        <p:spPr>
          <a:xfrm>
            <a:off x="1347952" y="1403132"/>
            <a:ext cx="8241818" cy="6247864"/>
          </a:xfrm>
          <a:prstGeom prst="rect">
            <a:avLst/>
          </a:prstGeom>
          <a:noFill/>
        </p:spPr>
        <p:txBody>
          <a:bodyPr wrap="square" rtlCol="0">
            <a:spAutoFit/>
          </a:bodyPr>
          <a:lstStyle/>
          <a:p>
            <a:pPr marL="285750" indent="-285750">
              <a:buFont typeface="Arial" charset="0"/>
              <a:buChar char="•"/>
            </a:pPr>
            <a:r>
              <a:rPr lang="en-US" sz="2800" dirty="0" smtClean="0"/>
              <a:t>On April 29, the City Council unanimously accepted The Neighborhood Project report and referred it to the Community Development and Neighborhood Revitalization (CDNR) Committee.</a:t>
            </a:r>
          </a:p>
          <a:p>
            <a:pPr marL="285750" indent="-285750">
              <a:buFont typeface="Arial" charset="0"/>
              <a:buChar char="•"/>
            </a:pPr>
            <a:endParaRPr lang="en-US" sz="2800" dirty="0"/>
          </a:p>
          <a:p>
            <a:pPr marL="285750" indent="-285750">
              <a:buFont typeface="Arial" charset="0"/>
              <a:buChar char="•"/>
            </a:pPr>
            <a:r>
              <a:rPr lang="en-US" sz="2800" dirty="0" smtClean="0"/>
              <a:t>CDNR Committee has been requested to review the Report’s recommendations and to prioritize actions and develop a plan and timeframe for taking these forward.</a:t>
            </a:r>
          </a:p>
          <a:p>
            <a:pPr marL="285750" indent="-285750">
              <a:buFont typeface="Arial" charset="0"/>
              <a:buChar char="•"/>
            </a:pPr>
            <a:endParaRPr lang="en-US" sz="2800" dirty="0"/>
          </a:p>
          <a:p>
            <a:pPr marL="285750" indent="-285750">
              <a:buFont typeface="Arial" charset="0"/>
              <a:buChar char="•"/>
            </a:pPr>
            <a:r>
              <a:rPr lang="en-US" sz="2800" dirty="0" smtClean="0"/>
              <a:t>The CDNR Committee is to report back to the City Council by end of July 2019. </a:t>
            </a:r>
          </a:p>
          <a:p>
            <a:pPr marL="285750" indent="-285750">
              <a:buFont typeface="Arial" charset="0"/>
              <a:buChar char="•"/>
            </a:pPr>
            <a:endParaRPr lang="en-US" sz="2800" dirty="0" smtClean="0"/>
          </a:p>
          <a:p>
            <a:pPr marL="285750" indent="-285750">
              <a:buFont typeface="Arial" charset="0"/>
              <a:buChar char="•"/>
            </a:pPr>
            <a:endParaRPr lang="en-US" dirty="0"/>
          </a:p>
          <a:p>
            <a:pPr marL="285750" indent="-285750">
              <a:buFont typeface="Arial" charset="0"/>
              <a:buChar char="•"/>
            </a:pPr>
            <a:endParaRPr lang="en-US" dirty="0" smtClean="0"/>
          </a:p>
        </p:txBody>
      </p:sp>
    </p:spTree>
    <p:extLst>
      <p:ext uri="{BB962C8B-B14F-4D97-AF65-F5344CB8AC3E}">
        <p14:creationId xmlns:p14="http://schemas.microsoft.com/office/powerpoint/2010/main" val="4111822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2893"/>
            <a:ext cx="5997903" cy="1900238"/>
          </a:xfrm>
        </p:spPr>
        <p:txBody>
          <a:bodyPr>
            <a:normAutofit fontScale="90000"/>
          </a:bodyPr>
          <a:lstStyle/>
          <a:p>
            <a:pPr algn="ctr"/>
            <a:r>
              <a:rPr lang="en-US" dirty="0"/>
              <a:t/>
            </a:r>
            <a:br>
              <a:rPr lang="en-US" dirty="0"/>
            </a:br>
            <a:r>
              <a:rPr lang="en-US" sz="3100" b="1" dirty="0" smtClean="0"/>
              <a:t>TNP Goal</a:t>
            </a:r>
            <a:r>
              <a:rPr lang="en-US" sz="3100" dirty="0" smtClean="0"/>
              <a:t>: To develop an actionable strategy and toolkit of policies for neighborhood stabilization</a:t>
            </a:r>
            <a:br>
              <a:rPr lang="en-US" sz="3100" dirty="0" smtClean="0"/>
            </a:br>
            <a:endParaRPr lang="en-US" sz="31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3" name="TextBox 2"/>
          <p:cNvSpPr txBox="1"/>
          <p:nvPr/>
        </p:nvSpPr>
        <p:spPr>
          <a:xfrm>
            <a:off x="472966" y="2286000"/>
            <a:ext cx="5565228" cy="2677656"/>
          </a:xfrm>
          <a:prstGeom prst="rect">
            <a:avLst/>
          </a:prstGeom>
          <a:noFill/>
        </p:spPr>
        <p:txBody>
          <a:bodyPr wrap="square" rtlCol="0">
            <a:spAutoFit/>
          </a:bodyPr>
          <a:lstStyle/>
          <a:p>
            <a:pPr marL="342900" indent="-342900">
              <a:buFont typeface="Arial" charset="0"/>
              <a:buChar char="•"/>
            </a:pPr>
            <a:r>
              <a:rPr lang="en-US" sz="2400" dirty="0" smtClean="0"/>
              <a:t>TNP - </a:t>
            </a:r>
            <a:r>
              <a:rPr lang="en-US" sz="2800" dirty="0" smtClean="0"/>
              <a:t>one of 22 proposals in HAP</a:t>
            </a:r>
            <a:endParaRPr lang="en-US" sz="2800" dirty="0"/>
          </a:p>
          <a:p>
            <a:pPr marL="457200" indent="-457200">
              <a:buFont typeface="Arial" charset="0"/>
              <a:buChar char="•"/>
            </a:pPr>
            <a:r>
              <a:rPr lang="en-US" sz="2800" dirty="0" smtClean="0"/>
              <a:t>Residents of neighborhoods impacted by heavy student populations called for a pro-active Neighborhood Stabilization Program (TNP) </a:t>
            </a:r>
            <a:endParaRPr lang="en-US" sz="2800" dirty="0"/>
          </a:p>
        </p:txBody>
      </p:sp>
      <p:sp>
        <p:nvSpPr>
          <p:cNvPr id="6" name="object 5"/>
          <p:cNvSpPr/>
          <p:nvPr/>
        </p:nvSpPr>
        <p:spPr>
          <a:xfrm>
            <a:off x="6653048" y="198121"/>
            <a:ext cx="5037083" cy="5769127"/>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997242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3" name="TextBox 2"/>
          <p:cNvSpPr txBox="1"/>
          <p:nvPr/>
        </p:nvSpPr>
        <p:spPr>
          <a:xfrm>
            <a:off x="6235262" y="1395248"/>
            <a:ext cx="5029200" cy="2308324"/>
          </a:xfrm>
          <a:prstGeom prst="rect">
            <a:avLst/>
          </a:prstGeom>
          <a:noFill/>
        </p:spPr>
        <p:txBody>
          <a:bodyPr wrap="square" rtlCol="0">
            <a:spAutoFit/>
          </a:bodyPr>
          <a:lstStyle/>
          <a:p>
            <a:pPr algn="ctr"/>
            <a:endParaRPr lang="en-US" sz="7200" dirty="0"/>
          </a:p>
          <a:p>
            <a:pPr algn="ctr"/>
            <a:r>
              <a:rPr lang="en-US" sz="7200" dirty="0" smtClean="0">
                <a:solidFill>
                  <a:srgbClr val="FF0000"/>
                </a:solidFill>
              </a:rPr>
              <a:t>Thank You </a:t>
            </a:r>
            <a:endParaRPr lang="en-US" sz="72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88" y="1261242"/>
            <a:ext cx="5566650" cy="3913128"/>
          </a:xfrm>
          <a:prstGeom prst="rect">
            <a:avLst/>
          </a:prstGeom>
        </p:spPr>
      </p:pic>
    </p:spTree>
    <p:extLst>
      <p:ext uri="{BB962C8B-B14F-4D97-AF65-F5344CB8AC3E}">
        <p14:creationId xmlns:p14="http://schemas.microsoft.com/office/powerpoint/2010/main" val="82527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2386012"/>
          </a:xfrm>
        </p:spPr>
        <p:txBody>
          <a:bodyPr>
            <a:normAutofit fontScale="90000"/>
          </a:bodyPr>
          <a:lstStyle/>
          <a:p>
            <a:pPr algn="ctr"/>
            <a:r>
              <a:rPr lang="en-US" sz="4400" dirty="0" smtClean="0"/>
              <a:t>City identified availability &amp; affordability of housing as one of its most significant challenges</a:t>
            </a:r>
            <a:br>
              <a:rPr lang="en-US" sz="4400" dirty="0" smtClean="0"/>
            </a:br>
            <a:endParaRPr lang="en-US" sz="4400" dirty="0"/>
          </a:p>
        </p:txBody>
      </p:sp>
      <p:sp>
        <p:nvSpPr>
          <p:cNvPr id="3" name="Content Placeholder 2"/>
          <p:cNvSpPr>
            <a:spLocks noGrp="1"/>
          </p:cNvSpPr>
          <p:nvPr>
            <p:ph sz="half" idx="1"/>
          </p:nvPr>
        </p:nvSpPr>
        <p:spPr>
          <a:xfrm>
            <a:off x="1120000" y="2161309"/>
            <a:ext cx="3962639" cy="2696441"/>
          </a:xfrm>
        </p:spPr>
        <p:txBody>
          <a:bodyPr>
            <a:noAutofit/>
          </a:bodyPr>
          <a:lstStyle/>
          <a:p>
            <a:pPr>
              <a:lnSpc>
                <a:spcPct val="100000"/>
              </a:lnSpc>
              <a:spcBef>
                <a:spcPts val="0"/>
              </a:spcBef>
            </a:pPr>
            <a:r>
              <a:rPr lang="en-US" dirty="0" smtClean="0"/>
              <a:t>HAP identified lack of sufficient housing as negatively impacting quality of life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4" name="Content Placeholder 3"/>
          <p:cNvSpPr>
            <a:spLocks noGrp="1"/>
          </p:cNvSpPr>
          <p:nvPr>
            <p:ph sz="half" idx="2"/>
          </p:nvPr>
        </p:nvSpPr>
        <p:spPr>
          <a:xfrm>
            <a:off x="6319840" y="2400300"/>
            <a:ext cx="5033960" cy="3399609"/>
          </a:xfrm>
        </p:spPr>
        <p:txBody>
          <a:bodyPr>
            <a:noAutofit/>
          </a:bodyPr>
          <a:lstStyle/>
          <a:p>
            <a:r>
              <a:rPr lang="en-US" sz="2400" smtClean="0"/>
              <a:t>Overtime the City has pursued strategies to address quality of life challenges: e.g.</a:t>
            </a:r>
          </a:p>
          <a:p>
            <a:r>
              <a:rPr lang="en-US" sz="2400" smtClean="0"/>
              <a:t>Minimum Rental Housing Ord.</a:t>
            </a:r>
          </a:p>
          <a:p>
            <a:r>
              <a:rPr lang="en-US" sz="2400" smtClean="0"/>
              <a:t>Noise Ordinance</a:t>
            </a:r>
          </a:p>
          <a:p>
            <a:r>
              <a:rPr lang="en-US" sz="2400" smtClean="0"/>
              <a:t>4-Unrelated zoning provision</a:t>
            </a:r>
          </a:p>
          <a:p>
            <a:r>
              <a:rPr lang="en-US" sz="2400" smtClean="0"/>
              <a:t>Agreements between City &amp; institutions around housing </a:t>
            </a:r>
          </a:p>
          <a:p>
            <a:r>
              <a:rPr lang="en-US" sz="2400" smtClean="0"/>
              <a:t>UVM &amp; Champlain College </a:t>
            </a:r>
            <a:r>
              <a:rPr lang="mr-IN" sz="2400" smtClean="0"/>
              <a:t>–</a:t>
            </a:r>
            <a:r>
              <a:rPr lang="en-US" sz="2400" smtClean="0"/>
              <a:t> host of programs aimed at improving QoL</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87" y="4259527"/>
            <a:ext cx="4624449" cy="2295652"/>
          </a:xfrm>
          <a:prstGeom prst="rect">
            <a:avLst/>
          </a:prstGeom>
        </p:spPr>
      </p:pic>
    </p:spTree>
    <p:extLst>
      <p:ext uri="{BB962C8B-B14F-4D97-AF65-F5344CB8AC3E}">
        <p14:creationId xmlns:p14="http://schemas.microsoft.com/office/powerpoint/2010/main" val="152670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176867"/>
            <a:ext cx="4815851" cy="4160180"/>
          </a:xfrm>
          <a:prstGeom prst="rect">
            <a:avLst/>
          </a:prstGeom>
        </p:spPr>
      </p:pic>
      <p:sp>
        <p:nvSpPr>
          <p:cNvPr id="7" name="Title 1"/>
          <p:cNvSpPr txBox="1">
            <a:spLocks/>
          </p:cNvSpPr>
          <p:nvPr/>
        </p:nvSpPr>
        <p:spPr>
          <a:xfrm>
            <a:off x="838200" y="228601"/>
            <a:ext cx="10515600" cy="2386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rebuchet MS" panose="020B0603020202020204" pitchFamily="34" charset="0"/>
                <a:ea typeface="+mj-ea"/>
                <a:cs typeface="+mj-cs"/>
              </a:defRPr>
            </a:lvl1pPr>
          </a:lstStyle>
          <a:p>
            <a:pPr algn="ctr"/>
            <a:r>
              <a:rPr lang="en-US" sz="4400" dirty="0" smtClean="0"/>
              <a:t/>
            </a:r>
            <a:br>
              <a:rPr lang="en-US" sz="4400" dirty="0" smtClean="0"/>
            </a:br>
            <a:endParaRPr lang="en-US" sz="4400" dirty="0"/>
          </a:p>
        </p:txBody>
      </p:sp>
      <p:sp>
        <p:nvSpPr>
          <p:cNvPr id="2" name="Title 1"/>
          <p:cNvSpPr>
            <a:spLocks noGrp="1"/>
          </p:cNvSpPr>
          <p:nvPr>
            <p:ph type="title"/>
          </p:nvPr>
        </p:nvSpPr>
        <p:spPr/>
        <p:txBody>
          <a:bodyPr>
            <a:normAutofit/>
          </a:bodyPr>
          <a:lstStyle/>
          <a:p>
            <a:r>
              <a:rPr lang="en-US" sz="4800" dirty="0" smtClean="0"/>
              <a:t>TNP Approach</a:t>
            </a:r>
            <a:endParaRPr lang="en-US" sz="4800" dirty="0"/>
          </a:p>
        </p:txBody>
      </p:sp>
      <p:sp>
        <p:nvSpPr>
          <p:cNvPr id="4" name="Rectangle 3"/>
          <p:cNvSpPr/>
          <p:nvPr/>
        </p:nvSpPr>
        <p:spPr>
          <a:xfrm>
            <a:off x="990600" y="1969407"/>
            <a:ext cx="6096000" cy="3385542"/>
          </a:xfrm>
          <a:prstGeom prst="rect">
            <a:avLst/>
          </a:prstGeom>
        </p:spPr>
        <p:txBody>
          <a:bodyPr>
            <a:spAutoFit/>
          </a:bodyPr>
          <a:lstStyle/>
          <a:p>
            <a:pPr marL="285750" indent="-285750">
              <a:buFont typeface="Arial" panose="020B0604020202020204" pitchFamily="34" charset="0"/>
              <a:buChar char="•"/>
            </a:pPr>
            <a:r>
              <a:rPr lang="en-US" sz="2800" dirty="0" smtClean="0"/>
              <a:t>60 interviews</a:t>
            </a:r>
          </a:p>
          <a:p>
            <a:pPr marL="285750" indent="-285750">
              <a:buFont typeface="Arial" panose="020B0604020202020204" pitchFamily="34" charset="0"/>
              <a:buChar char="•"/>
            </a:pPr>
            <a:r>
              <a:rPr lang="en-US" sz="2800" dirty="0" smtClean="0"/>
              <a:t>Neighborhood </a:t>
            </a:r>
            <a:r>
              <a:rPr lang="en-US" sz="2800" dirty="0"/>
              <a:t>tours (Wards 1,2,6, </a:t>
            </a:r>
            <a:r>
              <a:rPr lang="en-US" sz="2800" dirty="0" smtClean="0"/>
              <a:t>8)</a:t>
            </a:r>
          </a:p>
          <a:p>
            <a:pPr marL="285750" indent="-285750">
              <a:buFont typeface="Arial" panose="020B0604020202020204" pitchFamily="34" charset="0"/>
              <a:buChar char="•"/>
            </a:pPr>
            <a:r>
              <a:rPr lang="en-US" sz="2800" dirty="0" smtClean="0"/>
              <a:t>Mapped </a:t>
            </a:r>
            <a:r>
              <a:rPr lang="en-US" sz="2800" dirty="0"/>
              <a:t>a series of data </a:t>
            </a:r>
            <a:r>
              <a:rPr lang="en-US" sz="2800" dirty="0" smtClean="0"/>
              <a:t>sets</a:t>
            </a:r>
          </a:p>
          <a:p>
            <a:pPr marL="285750" indent="-285750">
              <a:buFont typeface="Arial" panose="020B0604020202020204" pitchFamily="34" charset="0"/>
              <a:buChar char="•"/>
            </a:pPr>
            <a:r>
              <a:rPr lang="en-US" sz="2800" dirty="0"/>
              <a:t>3</a:t>
            </a:r>
            <a:r>
              <a:rPr lang="en-US" sz="2800" dirty="0" smtClean="0"/>
              <a:t> Workshops and Community</a:t>
            </a:r>
          </a:p>
          <a:p>
            <a:r>
              <a:rPr lang="en-US" sz="2800" dirty="0" smtClean="0"/>
              <a:t>    Open House with 85 attendees</a:t>
            </a:r>
          </a:p>
          <a:p>
            <a:pPr marL="457200" indent="-457200">
              <a:buFont typeface="Arial" panose="020B0604020202020204" pitchFamily="34" charset="0"/>
              <a:buChar char="•"/>
            </a:pPr>
            <a:r>
              <a:rPr lang="en-US" sz="2800" dirty="0" smtClean="0"/>
              <a:t>Online survey with 179 respondents</a:t>
            </a:r>
          </a:p>
          <a:p>
            <a:r>
              <a:rPr lang="en-US" sz="2800" dirty="0"/>
              <a:t/>
            </a:r>
            <a:br>
              <a:rPr lang="en-US" sz="2800" dirty="0"/>
            </a:br>
            <a:endParaRPr lang="en-US" dirty="0"/>
          </a:p>
        </p:txBody>
      </p:sp>
    </p:spTree>
    <p:extLst>
      <p:ext uri="{BB962C8B-B14F-4D97-AF65-F5344CB8AC3E}">
        <p14:creationId xmlns:p14="http://schemas.microsoft.com/office/powerpoint/2010/main" val="171317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31069" cy="1325563"/>
          </a:xfrm>
        </p:spPr>
        <p:txBody>
          <a:bodyPr>
            <a:normAutofit/>
          </a:bodyPr>
          <a:lstStyle/>
          <a:p>
            <a:r>
              <a:rPr lang="en-US" sz="3600" dirty="0" smtClean="0"/>
              <a:t>Present State of Student Housing</a:t>
            </a:r>
            <a:endParaRPr lang="en-US" sz="3600" dirty="0"/>
          </a:p>
        </p:txBody>
      </p:sp>
      <p:sp>
        <p:nvSpPr>
          <p:cNvPr id="4" name="object 8"/>
          <p:cNvSpPr/>
          <p:nvPr/>
        </p:nvSpPr>
        <p:spPr>
          <a:xfrm>
            <a:off x="6708228" y="299546"/>
            <a:ext cx="4698124" cy="3279226"/>
          </a:xfrm>
          <a:prstGeom prst="rect">
            <a:avLst/>
          </a:prstGeom>
          <a:blipFill>
            <a:blip r:embed="rId3" cstate="print"/>
            <a:stretch>
              <a:fillRect/>
            </a:stretch>
          </a:blipFill>
        </p:spPr>
        <p:txBody>
          <a:bodyPr wrap="square" lIns="0" tIns="0" rIns="0" bIns="0" rtlCol="0">
            <a:noAutofit/>
          </a:bodyPr>
          <a:lstStyle/>
          <a:p>
            <a:endParaRPr/>
          </a:p>
        </p:txBody>
      </p:sp>
      <p:sp>
        <p:nvSpPr>
          <p:cNvPr id="5" name="object 9"/>
          <p:cNvSpPr/>
          <p:nvPr/>
        </p:nvSpPr>
        <p:spPr>
          <a:xfrm>
            <a:off x="7078717" y="3414969"/>
            <a:ext cx="4130566" cy="3162300"/>
          </a:xfrm>
          <a:prstGeom prst="rect">
            <a:avLst/>
          </a:prstGeom>
          <a:blipFill>
            <a:blip r:embed="rId4" cstate="print"/>
            <a:stretch>
              <a:fillRect/>
            </a:stretch>
          </a:blipFill>
        </p:spPr>
        <p:txBody>
          <a:bodyPr wrap="square" lIns="0" tIns="0" rIns="0" bIns="0" rtlCol="0">
            <a:noAutofit/>
          </a:bodyPr>
          <a:lstStyle/>
          <a:p>
            <a:endParaRPr/>
          </a:p>
        </p:txBody>
      </p:sp>
      <p:sp>
        <p:nvSpPr>
          <p:cNvPr id="6" name="Rectangle 5"/>
          <p:cNvSpPr/>
          <p:nvPr/>
        </p:nvSpPr>
        <p:spPr>
          <a:xfrm>
            <a:off x="378372" y="1608083"/>
            <a:ext cx="6187966" cy="2226250"/>
          </a:xfrm>
          <a:prstGeom prst="rect">
            <a:avLst/>
          </a:prstGeom>
        </p:spPr>
        <p:txBody>
          <a:bodyPr wrap="square">
            <a:spAutoFit/>
          </a:bodyPr>
          <a:lstStyle/>
          <a:p>
            <a:pPr marL="298450" marR="17967" indent="-285750">
              <a:lnSpc>
                <a:spcPts val="1535"/>
              </a:lnSpc>
              <a:spcBef>
                <a:spcPts val="76"/>
              </a:spcBef>
              <a:buFont typeface="Arial" panose="020B0604020202020204" pitchFamily="34" charset="0"/>
              <a:buChar char="•"/>
            </a:pPr>
            <a:r>
              <a:rPr lang="en-US" dirty="0" smtClean="0">
                <a:latin typeface="Arial"/>
                <a:cs typeface="Arial"/>
              </a:rPr>
              <a:t>Appro</a:t>
            </a:r>
            <a:r>
              <a:rPr lang="en-US" spc="-19" dirty="0" smtClean="0">
                <a:latin typeface="Arial"/>
                <a:cs typeface="Arial"/>
              </a:rPr>
              <a:t>x</a:t>
            </a:r>
            <a:r>
              <a:rPr lang="en-US" dirty="0" smtClean="0">
                <a:latin typeface="Arial"/>
                <a:cs typeface="Arial"/>
              </a:rPr>
              <a:t>i</a:t>
            </a:r>
            <a:r>
              <a:rPr lang="en-US" spc="-4" dirty="0" smtClean="0">
                <a:latin typeface="Arial"/>
                <a:cs typeface="Arial"/>
              </a:rPr>
              <a:t>m</a:t>
            </a:r>
            <a:r>
              <a:rPr lang="en-US" dirty="0" smtClean="0">
                <a:latin typeface="Arial"/>
                <a:cs typeface="Arial"/>
              </a:rPr>
              <a:t>a</a:t>
            </a:r>
            <a:r>
              <a:rPr lang="en-US" spc="4" dirty="0" smtClean="0">
                <a:latin typeface="Arial"/>
                <a:cs typeface="Arial"/>
              </a:rPr>
              <a:t>t</a:t>
            </a:r>
            <a:r>
              <a:rPr lang="en-US" dirty="0" smtClean="0">
                <a:latin typeface="Arial"/>
                <a:cs typeface="Arial"/>
              </a:rPr>
              <a:t>ely</a:t>
            </a:r>
            <a:r>
              <a:rPr lang="en-US" spc="-19" dirty="0" smtClean="0">
                <a:latin typeface="Arial"/>
                <a:cs typeface="Arial"/>
              </a:rPr>
              <a:t> </a:t>
            </a:r>
            <a:r>
              <a:rPr lang="en-US" dirty="0" smtClean="0">
                <a:latin typeface="Arial"/>
                <a:cs typeface="Arial"/>
              </a:rPr>
              <a:t>3</a:t>
            </a:r>
            <a:r>
              <a:rPr lang="en-US" spc="4" dirty="0" smtClean="0">
                <a:latin typeface="Arial"/>
                <a:cs typeface="Arial"/>
              </a:rPr>
              <a:t>,</a:t>
            </a:r>
            <a:r>
              <a:rPr lang="en-US" dirty="0" smtClean="0">
                <a:latin typeface="Arial"/>
                <a:cs typeface="Arial"/>
              </a:rPr>
              <a:t>100</a:t>
            </a:r>
            <a:r>
              <a:rPr lang="en-US" spc="-29" dirty="0" smtClean="0">
                <a:latin typeface="Arial"/>
                <a:cs typeface="Arial"/>
              </a:rPr>
              <a:t> undergraduate </a:t>
            </a:r>
            <a:r>
              <a:rPr lang="en-US" spc="4" dirty="0" smtClean="0">
                <a:latin typeface="Arial"/>
                <a:cs typeface="Arial"/>
              </a:rPr>
              <a:t>st</a:t>
            </a:r>
            <a:r>
              <a:rPr lang="en-US" dirty="0" smtClean="0">
                <a:latin typeface="Arial"/>
                <a:cs typeface="Arial"/>
              </a:rPr>
              <a:t>uden</a:t>
            </a:r>
            <a:r>
              <a:rPr lang="en-US" spc="-9" dirty="0" smtClean="0">
                <a:latin typeface="Arial"/>
                <a:cs typeface="Arial"/>
              </a:rPr>
              <a:t>t</a:t>
            </a:r>
            <a:r>
              <a:rPr lang="en-US" dirty="0" smtClean="0">
                <a:latin typeface="Arial"/>
                <a:cs typeface="Arial"/>
              </a:rPr>
              <a:t>s</a:t>
            </a:r>
            <a:r>
              <a:rPr lang="en-US" spc="-34" dirty="0" smtClean="0">
                <a:latin typeface="Arial"/>
                <a:cs typeface="Arial"/>
              </a:rPr>
              <a:t> </a:t>
            </a:r>
            <a:r>
              <a:rPr lang="en-US" dirty="0" smtClean="0">
                <a:latin typeface="Arial"/>
                <a:cs typeface="Arial"/>
              </a:rPr>
              <a:t>li</a:t>
            </a:r>
            <a:r>
              <a:rPr lang="en-US" spc="-14" dirty="0" smtClean="0">
                <a:latin typeface="Arial"/>
                <a:cs typeface="Arial"/>
              </a:rPr>
              <a:t>v</a:t>
            </a:r>
            <a:r>
              <a:rPr lang="en-US" dirty="0" smtClean="0">
                <a:latin typeface="Arial"/>
                <a:cs typeface="Arial"/>
              </a:rPr>
              <a:t>e</a:t>
            </a:r>
            <a:r>
              <a:rPr lang="en-US" spc="4" dirty="0" smtClean="0">
                <a:latin typeface="Arial"/>
                <a:cs typeface="Arial"/>
              </a:rPr>
              <a:t> </a:t>
            </a:r>
            <a:r>
              <a:rPr lang="en-US" dirty="0" smtClean="0">
                <a:latin typeface="Arial"/>
                <a:cs typeface="Arial"/>
              </a:rPr>
              <a:t>o</a:t>
            </a:r>
            <a:r>
              <a:rPr lang="en-US" spc="-19" dirty="0" smtClean="0">
                <a:latin typeface="Arial"/>
                <a:cs typeface="Arial"/>
              </a:rPr>
              <a:t>f</a:t>
            </a:r>
            <a:r>
              <a:rPr lang="en-US" spc="9" dirty="0" smtClean="0">
                <a:latin typeface="Arial"/>
                <a:cs typeface="Arial"/>
              </a:rPr>
              <a:t>f</a:t>
            </a:r>
            <a:r>
              <a:rPr lang="en-US" dirty="0" smtClean="0">
                <a:latin typeface="Arial"/>
                <a:cs typeface="Arial"/>
              </a:rPr>
              <a:t>-</a:t>
            </a:r>
          </a:p>
          <a:p>
            <a:pPr marL="12700" marR="17967">
              <a:lnSpc>
                <a:spcPts val="1535"/>
              </a:lnSpc>
              <a:spcBef>
                <a:spcPts val="76"/>
              </a:spcBef>
            </a:pPr>
            <a:endParaRPr lang="en-US" dirty="0" smtClean="0">
              <a:latin typeface="Arial"/>
              <a:cs typeface="Arial"/>
            </a:endParaRPr>
          </a:p>
          <a:p>
            <a:pPr marL="12700" marR="17967">
              <a:lnSpc>
                <a:spcPts val="1535"/>
              </a:lnSpc>
              <a:spcBef>
                <a:spcPts val="76"/>
              </a:spcBef>
            </a:pPr>
            <a:r>
              <a:rPr lang="en-US" spc="4" dirty="0" smtClean="0">
                <a:latin typeface="Arial"/>
                <a:cs typeface="Arial"/>
              </a:rPr>
              <a:t>    c</a:t>
            </a:r>
            <a:r>
              <a:rPr lang="en-US" spc="-14" dirty="0" smtClean="0">
                <a:latin typeface="Arial"/>
                <a:cs typeface="Arial"/>
              </a:rPr>
              <a:t>a</a:t>
            </a:r>
            <a:r>
              <a:rPr lang="en-US" spc="-4" dirty="0" smtClean="0">
                <a:latin typeface="Arial"/>
                <a:cs typeface="Arial"/>
              </a:rPr>
              <a:t>m</a:t>
            </a:r>
            <a:r>
              <a:rPr lang="en-US" dirty="0" smtClean="0">
                <a:latin typeface="Arial"/>
                <a:cs typeface="Arial"/>
              </a:rPr>
              <a:t>pus in Burlington, of which ~ 94% (2,800-2,900) are</a:t>
            </a:r>
          </a:p>
          <a:p>
            <a:pPr marL="12700" marR="17967">
              <a:lnSpc>
                <a:spcPts val="1535"/>
              </a:lnSpc>
              <a:spcBef>
                <a:spcPts val="76"/>
              </a:spcBef>
            </a:pPr>
            <a:r>
              <a:rPr lang="en-US" spc="-39" dirty="0">
                <a:latin typeface="Arial"/>
                <a:cs typeface="Arial"/>
              </a:rPr>
              <a:t> </a:t>
            </a:r>
            <a:r>
              <a:rPr lang="en-US" spc="-39" dirty="0" smtClean="0">
                <a:latin typeface="Arial"/>
                <a:cs typeface="Arial"/>
              </a:rPr>
              <a:t>    UVM students.</a:t>
            </a:r>
          </a:p>
          <a:p>
            <a:pPr marL="12700" marR="17967">
              <a:lnSpc>
                <a:spcPts val="1535"/>
              </a:lnSpc>
              <a:spcBef>
                <a:spcPts val="76"/>
              </a:spcBef>
            </a:pPr>
            <a:endParaRPr lang="en-US" spc="-39" dirty="0" smtClean="0">
              <a:latin typeface="Arial"/>
              <a:cs typeface="Arial"/>
            </a:endParaRPr>
          </a:p>
          <a:p>
            <a:pPr marL="298450" marR="77534" indent="-285750">
              <a:lnSpc>
                <a:spcPct val="100041"/>
              </a:lnSpc>
              <a:spcBef>
                <a:spcPts val="70"/>
              </a:spcBef>
              <a:buFont typeface="Arial" panose="020B0604020202020204" pitchFamily="34" charset="0"/>
              <a:buChar char="•"/>
            </a:pPr>
            <a:r>
              <a:rPr lang="en-US" spc="-4" dirty="0" smtClean="0">
                <a:latin typeface="Arial"/>
                <a:cs typeface="Arial"/>
              </a:rPr>
              <a:t>U</a:t>
            </a:r>
            <a:r>
              <a:rPr lang="en-US" dirty="0" smtClean="0">
                <a:latin typeface="Arial"/>
                <a:cs typeface="Arial"/>
              </a:rPr>
              <a:t>VM o</a:t>
            </a:r>
            <a:r>
              <a:rPr lang="en-US" spc="-19" dirty="0" smtClean="0">
                <a:latin typeface="Arial"/>
                <a:cs typeface="Arial"/>
              </a:rPr>
              <a:t>f</a:t>
            </a:r>
            <a:r>
              <a:rPr lang="en-US" dirty="0" smtClean="0">
                <a:latin typeface="Arial"/>
                <a:cs typeface="Arial"/>
              </a:rPr>
              <a:t>f</a:t>
            </a:r>
            <a:r>
              <a:rPr lang="en-US" spc="-24" dirty="0" smtClean="0">
                <a:latin typeface="Arial"/>
                <a:cs typeface="Arial"/>
              </a:rPr>
              <a:t>-</a:t>
            </a:r>
            <a:r>
              <a:rPr lang="en-US" spc="4" dirty="0" smtClean="0">
                <a:latin typeface="Arial"/>
                <a:cs typeface="Arial"/>
              </a:rPr>
              <a:t>c</a:t>
            </a:r>
            <a:r>
              <a:rPr lang="en-US" dirty="0" smtClean="0">
                <a:latin typeface="Arial"/>
                <a:cs typeface="Arial"/>
              </a:rPr>
              <a:t>a</a:t>
            </a:r>
            <a:r>
              <a:rPr lang="en-US" spc="-9" dirty="0" smtClean="0">
                <a:latin typeface="Arial"/>
                <a:cs typeface="Arial"/>
              </a:rPr>
              <a:t>m</a:t>
            </a:r>
            <a:r>
              <a:rPr lang="en-US" dirty="0" smtClean="0">
                <a:latin typeface="Arial"/>
                <a:cs typeface="Arial"/>
              </a:rPr>
              <a:t>pus </a:t>
            </a:r>
            <a:r>
              <a:rPr lang="en-US" spc="4" dirty="0">
                <a:latin typeface="Arial"/>
                <a:cs typeface="Arial"/>
              </a:rPr>
              <a:t>st</a:t>
            </a:r>
            <a:r>
              <a:rPr lang="en-US" dirty="0">
                <a:latin typeface="Arial"/>
                <a:cs typeface="Arial"/>
              </a:rPr>
              <a:t>uden</a:t>
            </a:r>
            <a:r>
              <a:rPr lang="en-US" spc="-9" dirty="0">
                <a:latin typeface="Arial"/>
                <a:cs typeface="Arial"/>
              </a:rPr>
              <a:t>t</a:t>
            </a:r>
            <a:r>
              <a:rPr lang="en-US" dirty="0">
                <a:latin typeface="Arial"/>
                <a:cs typeface="Arial"/>
              </a:rPr>
              <a:t>s</a:t>
            </a:r>
            <a:r>
              <a:rPr lang="en-US" spc="-34" dirty="0">
                <a:latin typeface="Arial"/>
                <a:cs typeface="Arial"/>
              </a:rPr>
              <a:t> </a:t>
            </a:r>
            <a:r>
              <a:rPr lang="en-US" dirty="0">
                <a:latin typeface="Arial"/>
                <a:cs typeface="Arial"/>
              </a:rPr>
              <a:t>ha</a:t>
            </a:r>
            <a:r>
              <a:rPr lang="en-US" spc="-19" dirty="0">
                <a:latin typeface="Arial"/>
                <a:cs typeface="Arial"/>
              </a:rPr>
              <a:t>v</a:t>
            </a:r>
            <a:r>
              <a:rPr lang="en-US" dirty="0">
                <a:latin typeface="Arial"/>
                <a:cs typeface="Arial"/>
              </a:rPr>
              <a:t>e</a:t>
            </a:r>
            <a:r>
              <a:rPr lang="en-US" spc="-4" dirty="0">
                <a:latin typeface="Arial"/>
                <a:cs typeface="Arial"/>
              </a:rPr>
              <a:t> </a:t>
            </a:r>
            <a:r>
              <a:rPr lang="en-US" dirty="0">
                <a:latin typeface="Arial"/>
                <a:cs typeface="Arial"/>
              </a:rPr>
              <a:t>de</a:t>
            </a:r>
            <a:r>
              <a:rPr lang="en-US" spc="4" dirty="0">
                <a:latin typeface="Arial"/>
                <a:cs typeface="Arial"/>
              </a:rPr>
              <a:t>c</a:t>
            </a:r>
            <a:r>
              <a:rPr lang="en-US" dirty="0">
                <a:latin typeface="Arial"/>
                <a:cs typeface="Arial"/>
              </a:rPr>
              <a:t>rea</a:t>
            </a:r>
            <a:r>
              <a:rPr lang="en-US" spc="4" dirty="0">
                <a:latin typeface="Arial"/>
                <a:cs typeface="Arial"/>
              </a:rPr>
              <a:t>s</a:t>
            </a:r>
            <a:r>
              <a:rPr lang="en-US" spc="-14" dirty="0">
                <a:latin typeface="Arial"/>
                <a:cs typeface="Arial"/>
              </a:rPr>
              <a:t>e</a:t>
            </a:r>
            <a:r>
              <a:rPr lang="en-US" dirty="0">
                <a:latin typeface="Arial"/>
                <a:cs typeface="Arial"/>
              </a:rPr>
              <a:t>d</a:t>
            </a:r>
            <a:r>
              <a:rPr lang="en-US" spc="-39" dirty="0">
                <a:latin typeface="Arial"/>
                <a:cs typeface="Arial"/>
              </a:rPr>
              <a:t> </a:t>
            </a:r>
            <a:r>
              <a:rPr lang="en-US" spc="4" dirty="0">
                <a:latin typeface="Arial"/>
                <a:cs typeface="Arial"/>
              </a:rPr>
              <a:t>f</a:t>
            </a:r>
            <a:r>
              <a:rPr lang="en-US" dirty="0">
                <a:latin typeface="Arial"/>
                <a:cs typeface="Arial"/>
              </a:rPr>
              <a:t>rom</a:t>
            </a:r>
            <a:r>
              <a:rPr lang="en-US" spc="-19" dirty="0">
                <a:latin typeface="Arial"/>
                <a:cs typeface="Arial"/>
              </a:rPr>
              <a:t> </a:t>
            </a:r>
            <a:r>
              <a:rPr lang="en-US" dirty="0">
                <a:latin typeface="Arial"/>
                <a:cs typeface="Arial"/>
              </a:rPr>
              <a:t>49%</a:t>
            </a:r>
            <a:r>
              <a:rPr lang="en-US" spc="-14" dirty="0">
                <a:latin typeface="Arial"/>
                <a:cs typeface="Arial"/>
              </a:rPr>
              <a:t> </a:t>
            </a:r>
            <a:r>
              <a:rPr lang="en-US" dirty="0">
                <a:latin typeface="Arial"/>
                <a:cs typeface="Arial"/>
              </a:rPr>
              <a:t>of </a:t>
            </a:r>
            <a:r>
              <a:rPr lang="en-US" spc="4" dirty="0">
                <a:latin typeface="Arial"/>
                <a:cs typeface="Arial"/>
              </a:rPr>
              <a:t>t</a:t>
            </a:r>
            <a:r>
              <a:rPr lang="en-US" dirty="0">
                <a:latin typeface="Arial"/>
                <a:cs typeface="Arial"/>
              </a:rPr>
              <a:t>o</a:t>
            </a:r>
            <a:r>
              <a:rPr lang="en-US" spc="4" dirty="0">
                <a:latin typeface="Arial"/>
                <a:cs typeface="Arial"/>
              </a:rPr>
              <a:t>t</a:t>
            </a:r>
            <a:r>
              <a:rPr lang="en-US" dirty="0">
                <a:latin typeface="Arial"/>
                <a:cs typeface="Arial"/>
              </a:rPr>
              <a:t>al enroll</a:t>
            </a:r>
            <a:r>
              <a:rPr lang="en-US" spc="-4" dirty="0">
                <a:latin typeface="Arial"/>
                <a:cs typeface="Arial"/>
              </a:rPr>
              <a:t>m</a:t>
            </a:r>
            <a:r>
              <a:rPr lang="en-US" dirty="0">
                <a:latin typeface="Arial"/>
                <a:cs typeface="Arial"/>
              </a:rPr>
              <a:t>ent</a:t>
            </a:r>
            <a:r>
              <a:rPr lang="en-US" spc="-34" dirty="0">
                <a:latin typeface="Arial"/>
                <a:cs typeface="Arial"/>
              </a:rPr>
              <a:t> </a:t>
            </a:r>
            <a:r>
              <a:rPr lang="en-US" dirty="0">
                <a:latin typeface="Arial"/>
                <a:cs typeface="Arial"/>
              </a:rPr>
              <a:t>in</a:t>
            </a:r>
            <a:r>
              <a:rPr lang="en-US" spc="-89" dirty="0">
                <a:latin typeface="Arial"/>
                <a:cs typeface="Arial"/>
              </a:rPr>
              <a:t> </a:t>
            </a:r>
            <a:r>
              <a:rPr lang="en-US" dirty="0">
                <a:latin typeface="Arial"/>
                <a:cs typeface="Arial"/>
              </a:rPr>
              <a:t>A</a:t>
            </a:r>
            <a:r>
              <a:rPr lang="en-US" spc="4" dirty="0">
                <a:latin typeface="Arial"/>
                <a:cs typeface="Arial"/>
              </a:rPr>
              <a:t>c</a:t>
            </a:r>
            <a:r>
              <a:rPr lang="en-US" dirty="0">
                <a:latin typeface="Arial"/>
                <a:cs typeface="Arial"/>
              </a:rPr>
              <a:t>ade</a:t>
            </a:r>
            <a:r>
              <a:rPr lang="en-US" spc="-4" dirty="0">
                <a:latin typeface="Arial"/>
                <a:cs typeface="Arial"/>
              </a:rPr>
              <a:t>m</a:t>
            </a:r>
            <a:r>
              <a:rPr lang="en-US" dirty="0">
                <a:latin typeface="Arial"/>
                <a:cs typeface="Arial"/>
              </a:rPr>
              <a:t>ic</a:t>
            </a:r>
            <a:r>
              <a:rPr lang="en-US" spc="-49" dirty="0">
                <a:latin typeface="Arial"/>
                <a:cs typeface="Arial"/>
              </a:rPr>
              <a:t> </a:t>
            </a:r>
            <a:r>
              <a:rPr lang="en-US" spc="-144" dirty="0">
                <a:latin typeface="Arial"/>
                <a:cs typeface="Arial"/>
              </a:rPr>
              <a:t>Y</a:t>
            </a:r>
            <a:r>
              <a:rPr lang="en-US" dirty="0">
                <a:latin typeface="Arial"/>
                <a:cs typeface="Arial"/>
              </a:rPr>
              <a:t>ear</a:t>
            </a:r>
            <a:r>
              <a:rPr lang="en-US" spc="4" dirty="0">
                <a:latin typeface="Arial"/>
                <a:cs typeface="Arial"/>
              </a:rPr>
              <a:t> </a:t>
            </a:r>
            <a:r>
              <a:rPr lang="en-US" dirty="0">
                <a:latin typeface="Arial"/>
                <a:cs typeface="Arial"/>
              </a:rPr>
              <a:t>198</a:t>
            </a:r>
            <a:r>
              <a:rPr lang="en-US" spc="4" dirty="0">
                <a:latin typeface="Arial"/>
                <a:cs typeface="Arial"/>
              </a:rPr>
              <a:t>4</a:t>
            </a:r>
            <a:r>
              <a:rPr lang="en-US" dirty="0">
                <a:latin typeface="Arial"/>
                <a:cs typeface="Arial"/>
              </a:rPr>
              <a:t>-</a:t>
            </a:r>
            <a:r>
              <a:rPr lang="en-US" spc="-25" dirty="0">
                <a:latin typeface="Arial"/>
                <a:cs typeface="Arial"/>
              </a:rPr>
              <a:t> </a:t>
            </a:r>
            <a:r>
              <a:rPr lang="en-US" dirty="0">
                <a:latin typeface="Arial"/>
                <a:cs typeface="Arial"/>
              </a:rPr>
              <a:t>85</a:t>
            </a:r>
            <a:r>
              <a:rPr lang="en-US" spc="-14" dirty="0">
                <a:latin typeface="Arial"/>
                <a:cs typeface="Arial"/>
              </a:rPr>
              <a:t> </a:t>
            </a:r>
            <a:r>
              <a:rPr lang="en-US" spc="4" dirty="0">
                <a:latin typeface="Arial"/>
                <a:cs typeface="Arial"/>
              </a:rPr>
              <a:t>t</a:t>
            </a:r>
            <a:r>
              <a:rPr lang="en-US" dirty="0">
                <a:latin typeface="Arial"/>
                <a:cs typeface="Arial"/>
              </a:rPr>
              <a:t>o</a:t>
            </a:r>
            <a:r>
              <a:rPr lang="en-US" spc="-14" dirty="0">
                <a:latin typeface="Arial"/>
                <a:cs typeface="Arial"/>
              </a:rPr>
              <a:t> </a:t>
            </a:r>
            <a:r>
              <a:rPr lang="en-US" dirty="0">
                <a:latin typeface="Arial"/>
                <a:cs typeface="Arial"/>
              </a:rPr>
              <a:t>39% in</a:t>
            </a:r>
            <a:r>
              <a:rPr lang="en-US" spc="-89" dirty="0">
                <a:latin typeface="Arial"/>
                <a:cs typeface="Arial"/>
              </a:rPr>
              <a:t> </a:t>
            </a:r>
            <a:r>
              <a:rPr lang="en-US" dirty="0">
                <a:latin typeface="Arial"/>
                <a:cs typeface="Arial"/>
              </a:rPr>
              <a:t>A</a:t>
            </a:r>
            <a:r>
              <a:rPr lang="en-US" spc="4" dirty="0">
                <a:latin typeface="Arial"/>
                <a:cs typeface="Arial"/>
              </a:rPr>
              <a:t>c</a:t>
            </a:r>
            <a:r>
              <a:rPr lang="en-US" dirty="0">
                <a:latin typeface="Arial"/>
                <a:cs typeface="Arial"/>
              </a:rPr>
              <a:t>ade</a:t>
            </a:r>
            <a:r>
              <a:rPr lang="en-US" spc="-4" dirty="0">
                <a:latin typeface="Arial"/>
                <a:cs typeface="Arial"/>
              </a:rPr>
              <a:t>m</a:t>
            </a:r>
            <a:r>
              <a:rPr lang="en-US" dirty="0">
                <a:latin typeface="Arial"/>
                <a:cs typeface="Arial"/>
              </a:rPr>
              <a:t>ic</a:t>
            </a:r>
            <a:r>
              <a:rPr lang="en-US" spc="-50" dirty="0">
                <a:latin typeface="Arial"/>
                <a:cs typeface="Arial"/>
              </a:rPr>
              <a:t> </a:t>
            </a:r>
            <a:r>
              <a:rPr lang="en-US" spc="-144" dirty="0">
                <a:latin typeface="Arial"/>
                <a:cs typeface="Arial"/>
              </a:rPr>
              <a:t>Y</a:t>
            </a:r>
            <a:r>
              <a:rPr lang="en-US" dirty="0">
                <a:latin typeface="Arial"/>
                <a:cs typeface="Arial"/>
              </a:rPr>
              <a:t>ear</a:t>
            </a:r>
            <a:r>
              <a:rPr lang="en-US" spc="4" dirty="0">
                <a:latin typeface="Arial"/>
                <a:cs typeface="Arial"/>
              </a:rPr>
              <a:t> </a:t>
            </a:r>
            <a:r>
              <a:rPr lang="en-US" dirty="0">
                <a:latin typeface="Arial"/>
                <a:cs typeface="Arial"/>
              </a:rPr>
              <a:t>201</a:t>
            </a:r>
            <a:r>
              <a:rPr lang="en-US" spc="4" dirty="0">
                <a:latin typeface="Arial"/>
                <a:cs typeface="Arial"/>
              </a:rPr>
              <a:t>6</a:t>
            </a:r>
            <a:r>
              <a:rPr lang="en-US" dirty="0">
                <a:latin typeface="Arial"/>
                <a:cs typeface="Arial"/>
              </a:rPr>
              <a:t>-17.</a:t>
            </a:r>
            <a:r>
              <a:rPr lang="en-US" spc="-69" dirty="0">
                <a:latin typeface="Arial"/>
                <a:cs typeface="Arial"/>
              </a:rPr>
              <a:t> </a:t>
            </a:r>
            <a:r>
              <a:rPr lang="en-US" spc="-4" dirty="0">
                <a:latin typeface="Arial"/>
                <a:cs typeface="Arial"/>
              </a:rPr>
              <a:t>T</a:t>
            </a:r>
            <a:r>
              <a:rPr lang="en-US" dirty="0">
                <a:latin typeface="Arial"/>
                <a:cs typeface="Arial"/>
              </a:rPr>
              <a:t>he</a:t>
            </a:r>
            <a:r>
              <a:rPr lang="en-US" spc="-14" dirty="0">
                <a:latin typeface="Arial"/>
                <a:cs typeface="Arial"/>
              </a:rPr>
              <a:t> </a:t>
            </a:r>
            <a:r>
              <a:rPr lang="en-US" dirty="0">
                <a:latin typeface="Arial"/>
                <a:cs typeface="Arial"/>
              </a:rPr>
              <a:t>o</a:t>
            </a:r>
            <a:r>
              <a:rPr lang="en-US" spc="-19" dirty="0">
                <a:latin typeface="Arial"/>
                <a:cs typeface="Arial"/>
              </a:rPr>
              <a:t>f</a:t>
            </a:r>
            <a:r>
              <a:rPr lang="en-US" dirty="0">
                <a:latin typeface="Arial"/>
                <a:cs typeface="Arial"/>
              </a:rPr>
              <a:t>f</a:t>
            </a:r>
            <a:r>
              <a:rPr lang="en-US" spc="-9" dirty="0">
                <a:latin typeface="Arial"/>
                <a:cs typeface="Arial"/>
              </a:rPr>
              <a:t> </a:t>
            </a:r>
            <a:r>
              <a:rPr lang="en-US" spc="4" dirty="0">
                <a:latin typeface="Arial"/>
                <a:cs typeface="Arial"/>
              </a:rPr>
              <a:t>c</a:t>
            </a:r>
            <a:r>
              <a:rPr lang="en-US" dirty="0">
                <a:latin typeface="Arial"/>
                <a:cs typeface="Arial"/>
              </a:rPr>
              <a:t>a</a:t>
            </a:r>
            <a:r>
              <a:rPr lang="en-US" spc="-4" dirty="0">
                <a:latin typeface="Arial"/>
                <a:cs typeface="Arial"/>
              </a:rPr>
              <a:t>m</a:t>
            </a:r>
            <a:r>
              <a:rPr lang="en-US" dirty="0">
                <a:latin typeface="Arial"/>
                <a:cs typeface="Arial"/>
              </a:rPr>
              <a:t>pus </a:t>
            </a:r>
            <a:r>
              <a:rPr lang="en-US" spc="4" dirty="0">
                <a:latin typeface="Arial"/>
                <a:cs typeface="Arial"/>
              </a:rPr>
              <a:t>st</a:t>
            </a:r>
            <a:r>
              <a:rPr lang="en-US" dirty="0">
                <a:latin typeface="Arial"/>
                <a:cs typeface="Arial"/>
              </a:rPr>
              <a:t>udent</a:t>
            </a:r>
            <a:r>
              <a:rPr lang="en-US" spc="-34" dirty="0">
                <a:latin typeface="Arial"/>
                <a:cs typeface="Arial"/>
              </a:rPr>
              <a:t> </a:t>
            </a:r>
            <a:r>
              <a:rPr lang="en-US" dirty="0">
                <a:latin typeface="Arial"/>
                <a:cs typeface="Arial"/>
              </a:rPr>
              <a:t>populati</a:t>
            </a:r>
            <a:r>
              <a:rPr lang="en-US" spc="-9" dirty="0">
                <a:latin typeface="Arial"/>
                <a:cs typeface="Arial"/>
              </a:rPr>
              <a:t>o</a:t>
            </a:r>
            <a:r>
              <a:rPr lang="en-US" dirty="0">
                <a:latin typeface="Arial"/>
                <a:cs typeface="Arial"/>
              </a:rPr>
              <a:t>n</a:t>
            </a:r>
            <a:r>
              <a:rPr lang="en-US" spc="-39" dirty="0">
                <a:latin typeface="Arial"/>
                <a:cs typeface="Arial"/>
              </a:rPr>
              <a:t> </a:t>
            </a:r>
            <a:r>
              <a:rPr lang="en-US" dirty="0">
                <a:latin typeface="Arial"/>
                <a:cs typeface="Arial"/>
              </a:rPr>
              <a:t>peaked</a:t>
            </a:r>
            <a:r>
              <a:rPr lang="en-US" spc="-25" dirty="0">
                <a:latin typeface="Arial"/>
                <a:cs typeface="Arial"/>
              </a:rPr>
              <a:t> </a:t>
            </a:r>
            <a:r>
              <a:rPr lang="en-US" dirty="0">
                <a:latin typeface="Arial"/>
                <a:cs typeface="Arial"/>
              </a:rPr>
              <a:t>in</a:t>
            </a:r>
            <a:r>
              <a:rPr lang="en-US" spc="-4" dirty="0">
                <a:latin typeface="Arial"/>
                <a:cs typeface="Arial"/>
              </a:rPr>
              <a:t> </a:t>
            </a:r>
            <a:r>
              <a:rPr lang="en-US" dirty="0">
                <a:latin typeface="Arial"/>
                <a:cs typeface="Arial"/>
              </a:rPr>
              <a:t>2010.</a:t>
            </a:r>
          </a:p>
        </p:txBody>
      </p:sp>
      <p:sp>
        <p:nvSpPr>
          <p:cNvPr id="7" name="Rectangle 6"/>
          <p:cNvSpPr/>
          <p:nvPr/>
        </p:nvSpPr>
        <p:spPr>
          <a:xfrm>
            <a:off x="378372" y="4201510"/>
            <a:ext cx="5785945" cy="2236510"/>
          </a:xfrm>
          <a:prstGeom prst="rect">
            <a:avLst/>
          </a:prstGeom>
        </p:spPr>
        <p:txBody>
          <a:bodyPr wrap="square">
            <a:spAutoFit/>
          </a:bodyPr>
          <a:lstStyle/>
          <a:p>
            <a:pPr marL="298450" indent="-285750">
              <a:lnSpc>
                <a:spcPts val="1535"/>
              </a:lnSpc>
              <a:spcBef>
                <a:spcPts val="76"/>
              </a:spcBef>
              <a:buFont typeface="Arial" panose="020B0604020202020204" pitchFamily="34" charset="0"/>
              <a:buChar char="•"/>
            </a:pPr>
            <a:r>
              <a:rPr lang="en-US" spc="-4" dirty="0">
                <a:latin typeface="Arial"/>
                <a:cs typeface="Arial"/>
              </a:rPr>
              <a:t>T</a:t>
            </a:r>
            <a:r>
              <a:rPr lang="en-US" dirty="0">
                <a:latin typeface="Arial"/>
                <a:cs typeface="Arial"/>
              </a:rPr>
              <a:t>he</a:t>
            </a:r>
            <a:r>
              <a:rPr lang="en-US" spc="-4" dirty="0">
                <a:latin typeface="Arial"/>
                <a:cs typeface="Arial"/>
              </a:rPr>
              <a:t>r</a:t>
            </a:r>
            <a:r>
              <a:rPr lang="en-US" dirty="0">
                <a:latin typeface="Arial"/>
                <a:cs typeface="Arial"/>
              </a:rPr>
              <a:t>e</a:t>
            </a:r>
            <a:r>
              <a:rPr lang="en-US" spc="-29" dirty="0">
                <a:latin typeface="Arial"/>
                <a:cs typeface="Arial"/>
              </a:rPr>
              <a:t> </a:t>
            </a:r>
            <a:r>
              <a:rPr lang="en-US" dirty="0">
                <a:latin typeface="Arial"/>
                <a:cs typeface="Arial"/>
              </a:rPr>
              <a:t>is </a:t>
            </a:r>
            <a:r>
              <a:rPr lang="en-US" spc="4" dirty="0">
                <a:latin typeface="Arial"/>
                <a:cs typeface="Arial"/>
              </a:rPr>
              <a:t>s</a:t>
            </a:r>
            <a:r>
              <a:rPr lang="en-US" dirty="0">
                <a:latin typeface="Arial"/>
                <a:cs typeface="Arial"/>
              </a:rPr>
              <a:t>o</a:t>
            </a:r>
            <a:r>
              <a:rPr lang="en-US" spc="-9" dirty="0">
                <a:latin typeface="Arial"/>
                <a:cs typeface="Arial"/>
              </a:rPr>
              <a:t>m</a:t>
            </a:r>
            <a:r>
              <a:rPr lang="en-US" dirty="0">
                <a:latin typeface="Arial"/>
                <a:cs typeface="Arial"/>
              </a:rPr>
              <a:t>e</a:t>
            </a:r>
            <a:r>
              <a:rPr lang="en-US" spc="-19" dirty="0">
                <a:latin typeface="Arial"/>
                <a:cs typeface="Arial"/>
              </a:rPr>
              <a:t> </a:t>
            </a:r>
            <a:r>
              <a:rPr lang="en-US" dirty="0">
                <a:latin typeface="Arial"/>
                <a:cs typeface="Arial"/>
              </a:rPr>
              <a:t>an</a:t>
            </a:r>
            <a:r>
              <a:rPr lang="en-US" spc="-4" dirty="0">
                <a:latin typeface="Arial"/>
                <a:cs typeface="Arial"/>
              </a:rPr>
              <a:t>e</a:t>
            </a:r>
            <a:r>
              <a:rPr lang="en-US" spc="4" dirty="0">
                <a:latin typeface="Arial"/>
                <a:cs typeface="Arial"/>
              </a:rPr>
              <a:t>c</a:t>
            </a:r>
            <a:r>
              <a:rPr lang="en-US" dirty="0">
                <a:latin typeface="Arial"/>
                <a:cs typeface="Arial"/>
              </a:rPr>
              <a:t>do</a:t>
            </a:r>
            <a:r>
              <a:rPr lang="en-US" spc="-9" dirty="0">
                <a:latin typeface="Arial"/>
                <a:cs typeface="Arial"/>
              </a:rPr>
              <a:t>t</a:t>
            </a:r>
            <a:r>
              <a:rPr lang="en-US" dirty="0">
                <a:latin typeface="Arial"/>
                <a:cs typeface="Arial"/>
              </a:rPr>
              <a:t>al</a:t>
            </a:r>
            <a:r>
              <a:rPr lang="en-US" spc="-39" dirty="0">
                <a:latin typeface="Arial"/>
                <a:cs typeface="Arial"/>
              </a:rPr>
              <a:t> </a:t>
            </a:r>
            <a:r>
              <a:rPr lang="en-US" dirty="0">
                <a:latin typeface="Arial"/>
                <a:cs typeface="Arial"/>
              </a:rPr>
              <a:t>e</a:t>
            </a:r>
            <a:r>
              <a:rPr lang="en-US" spc="-19" dirty="0">
                <a:latin typeface="Arial"/>
                <a:cs typeface="Arial"/>
              </a:rPr>
              <a:t>v</a:t>
            </a:r>
            <a:r>
              <a:rPr lang="en-US" dirty="0">
                <a:latin typeface="Arial"/>
                <a:cs typeface="Arial"/>
              </a:rPr>
              <a:t>ide</a:t>
            </a:r>
            <a:r>
              <a:rPr lang="en-US" spc="-4" dirty="0">
                <a:latin typeface="Arial"/>
                <a:cs typeface="Arial"/>
              </a:rPr>
              <a:t>n</a:t>
            </a:r>
            <a:r>
              <a:rPr lang="en-US" spc="4" dirty="0">
                <a:latin typeface="Arial"/>
                <a:cs typeface="Arial"/>
              </a:rPr>
              <a:t>c</a:t>
            </a:r>
            <a:r>
              <a:rPr lang="en-US" dirty="0">
                <a:latin typeface="Arial"/>
                <a:cs typeface="Arial"/>
              </a:rPr>
              <a:t>e</a:t>
            </a:r>
            <a:r>
              <a:rPr lang="en-US" spc="-19" dirty="0">
                <a:latin typeface="Arial"/>
                <a:cs typeface="Arial"/>
              </a:rPr>
              <a:t> </a:t>
            </a:r>
            <a:r>
              <a:rPr lang="en-US" spc="4" dirty="0">
                <a:latin typeface="Arial"/>
                <a:cs typeface="Arial"/>
              </a:rPr>
              <a:t>t</a:t>
            </a:r>
            <a:r>
              <a:rPr lang="en-US" dirty="0">
                <a:latin typeface="Arial"/>
                <a:cs typeface="Arial"/>
              </a:rPr>
              <a:t>hat</a:t>
            </a:r>
            <a:r>
              <a:rPr lang="en-US" spc="-25" dirty="0">
                <a:latin typeface="Arial"/>
                <a:cs typeface="Arial"/>
              </a:rPr>
              <a:t> </a:t>
            </a:r>
            <a:r>
              <a:rPr lang="en-US" spc="4" dirty="0" smtClean="0">
                <a:latin typeface="Arial"/>
                <a:cs typeface="Arial"/>
              </a:rPr>
              <a:t>st</a:t>
            </a:r>
            <a:r>
              <a:rPr lang="en-US" dirty="0" smtClean="0">
                <a:latin typeface="Arial"/>
                <a:cs typeface="Arial"/>
              </a:rPr>
              <a:t>ud</a:t>
            </a:r>
            <a:r>
              <a:rPr lang="en-US" spc="-4" dirty="0" smtClean="0">
                <a:latin typeface="Arial"/>
                <a:cs typeface="Arial"/>
              </a:rPr>
              <a:t>e</a:t>
            </a:r>
            <a:r>
              <a:rPr lang="en-US" dirty="0" smtClean="0">
                <a:latin typeface="Arial"/>
                <a:cs typeface="Arial"/>
              </a:rPr>
              <a:t>nt renters are becoming more prevalent on streets that were traditionally owner-occupied, single-family homes</a:t>
            </a:r>
          </a:p>
          <a:p>
            <a:pPr marL="12700">
              <a:lnSpc>
                <a:spcPts val="1535"/>
              </a:lnSpc>
              <a:spcBef>
                <a:spcPts val="76"/>
              </a:spcBef>
            </a:pPr>
            <a:endParaRPr lang="en-US" dirty="0">
              <a:latin typeface="Arial"/>
              <a:cs typeface="Arial"/>
            </a:endParaRPr>
          </a:p>
          <a:p>
            <a:pPr marL="12700" marR="17967">
              <a:lnSpc>
                <a:spcPts val="1535"/>
              </a:lnSpc>
              <a:spcBef>
                <a:spcPts val="76"/>
              </a:spcBef>
            </a:pPr>
            <a:r>
              <a:rPr lang="en-US" dirty="0">
                <a:latin typeface="Arial"/>
                <a:cs typeface="Arial"/>
              </a:rPr>
              <a:t>Plea</a:t>
            </a:r>
            <a:r>
              <a:rPr lang="en-US" spc="4" dirty="0">
                <a:latin typeface="Arial"/>
                <a:cs typeface="Arial"/>
              </a:rPr>
              <a:t>s</a:t>
            </a:r>
            <a:r>
              <a:rPr lang="en-US" dirty="0">
                <a:latin typeface="Arial"/>
                <a:cs typeface="Arial"/>
              </a:rPr>
              <a:t>e</a:t>
            </a:r>
            <a:r>
              <a:rPr lang="en-US" spc="-14" dirty="0">
                <a:latin typeface="Arial"/>
                <a:cs typeface="Arial"/>
              </a:rPr>
              <a:t> </a:t>
            </a:r>
            <a:r>
              <a:rPr lang="en-US" dirty="0">
                <a:latin typeface="Arial"/>
                <a:cs typeface="Arial"/>
              </a:rPr>
              <a:t>no</a:t>
            </a:r>
            <a:r>
              <a:rPr lang="en-US" spc="4" dirty="0">
                <a:latin typeface="Arial"/>
                <a:cs typeface="Arial"/>
              </a:rPr>
              <a:t>t</a:t>
            </a:r>
            <a:r>
              <a:rPr lang="en-US" dirty="0">
                <a:latin typeface="Arial"/>
                <a:cs typeface="Arial"/>
              </a:rPr>
              <a:t>e</a:t>
            </a:r>
            <a:r>
              <a:rPr lang="en-US" spc="-29" dirty="0">
                <a:latin typeface="Arial"/>
                <a:cs typeface="Arial"/>
              </a:rPr>
              <a:t> </a:t>
            </a:r>
            <a:r>
              <a:rPr lang="en-US" dirty="0">
                <a:latin typeface="Arial"/>
                <a:cs typeface="Arial"/>
              </a:rPr>
              <a:t>“O</a:t>
            </a:r>
            <a:r>
              <a:rPr lang="en-US" spc="-19" dirty="0">
                <a:latin typeface="Arial"/>
                <a:cs typeface="Arial"/>
              </a:rPr>
              <a:t>f</a:t>
            </a:r>
            <a:r>
              <a:rPr lang="en-US" dirty="0">
                <a:latin typeface="Arial"/>
                <a:cs typeface="Arial"/>
              </a:rPr>
              <a:t>f</a:t>
            </a:r>
            <a:r>
              <a:rPr lang="en-US" spc="-25" dirty="0">
                <a:latin typeface="Arial"/>
                <a:cs typeface="Arial"/>
              </a:rPr>
              <a:t> </a:t>
            </a:r>
            <a:r>
              <a:rPr lang="en-US" spc="-4" dirty="0">
                <a:latin typeface="Arial"/>
                <a:cs typeface="Arial"/>
              </a:rPr>
              <a:t>C</a:t>
            </a:r>
            <a:r>
              <a:rPr lang="en-US" dirty="0">
                <a:latin typeface="Arial"/>
                <a:cs typeface="Arial"/>
              </a:rPr>
              <a:t>a</a:t>
            </a:r>
            <a:r>
              <a:rPr lang="en-US" spc="-4" dirty="0">
                <a:latin typeface="Arial"/>
                <a:cs typeface="Arial"/>
              </a:rPr>
              <a:t>m</a:t>
            </a:r>
            <a:r>
              <a:rPr lang="en-US" dirty="0">
                <a:latin typeface="Arial"/>
                <a:cs typeface="Arial"/>
              </a:rPr>
              <a:t>pu</a:t>
            </a:r>
            <a:r>
              <a:rPr lang="en-US" spc="4" dirty="0">
                <a:latin typeface="Arial"/>
                <a:cs typeface="Arial"/>
              </a:rPr>
              <a:t>s</a:t>
            </a:r>
            <a:r>
              <a:rPr lang="en-US" dirty="0">
                <a:latin typeface="Arial"/>
                <a:cs typeface="Arial"/>
              </a:rPr>
              <a:t>”</a:t>
            </a:r>
            <a:r>
              <a:rPr lang="en-US" spc="-25" dirty="0">
                <a:latin typeface="Arial"/>
                <a:cs typeface="Arial"/>
              </a:rPr>
              <a:t> </a:t>
            </a:r>
            <a:r>
              <a:rPr lang="en-US" dirty="0">
                <a:latin typeface="Arial"/>
                <a:cs typeface="Arial"/>
              </a:rPr>
              <a:t>in</a:t>
            </a:r>
            <a:r>
              <a:rPr lang="en-US" spc="-4" dirty="0">
                <a:latin typeface="Arial"/>
                <a:cs typeface="Arial"/>
              </a:rPr>
              <a:t> </a:t>
            </a:r>
            <a:r>
              <a:rPr lang="en-US" spc="4" dirty="0">
                <a:latin typeface="Arial"/>
                <a:cs typeface="Arial"/>
              </a:rPr>
              <a:t>t</a:t>
            </a:r>
            <a:r>
              <a:rPr lang="en-US" dirty="0">
                <a:latin typeface="Arial"/>
                <a:cs typeface="Arial"/>
              </a:rPr>
              <a:t>his</a:t>
            </a:r>
            <a:r>
              <a:rPr lang="en-US" spc="-24" dirty="0">
                <a:latin typeface="Arial"/>
                <a:cs typeface="Arial"/>
              </a:rPr>
              <a:t> </a:t>
            </a:r>
            <a:r>
              <a:rPr lang="en-US" spc="4" dirty="0">
                <a:latin typeface="Arial"/>
                <a:cs typeface="Arial"/>
              </a:rPr>
              <a:t>f</a:t>
            </a:r>
            <a:r>
              <a:rPr lang="en-US" dirty="0">
                <a:latin typeface="Arial"/>
                <a:cs typeface="Arial"/>
              </a:rPr>
              <a:t>igure</a:t>
            </a:r>
          </a:p>
          <a:p>
            <a:pPr marL="12700">
              <a:lnSpc>
                <a:spcPct val="100137"/>
              </a:lnSpc>
            </a:pPr>
            <a:r>
              <a:rPr lang="en-US" dirty="0">
                <a:latin typeface="Arial"/>
                <a:cs typeface="Arial"/>
              </a:rPr>
              <a:t>in</a:t>
            </a:r>
            <a:r>
              <a:rPr lang="en-US" spc="4" dirty="0">
                <a:latin typeface="Arial"/>
                <a:cs typeface="Arial"/>
              </a:rPr>
              <a:t>c</a:t>
            </a:r>
            <a:r>
              <a:rPr lang="en-US" dirty="0">
                <a:latin typeface="Arial"/>
                <a:cs typeface="Arial"/>
              </a:rPr>
              <a:t>ludes</a:t>
            </a:r>
            <a:r>
              <a:rPr lang="en-US" spc="-34" dirty="0">
                <a:latin typeface="Arial"/>
                <a:cs typeface="Arial"/>
              </a:rPr>
              <a:t> </a:t>
            </a:r>
            <a:r>
              <a:rPr lang="en-US" spc="-4" dirty="0">
                <a:latin typeface="Arial"/>
                <a:cs typeface="Arial"/>
              </a:rPr>
              <a:t>U</a:t>
            </a:r>
            <a:r>
              <a:rPr lang="en-US" dirty="0">
                <a:latin typeface="Arial"/>
                <a:cs typeface="Arial"/>
              </a:rPr>
              <a:t>VM </a:t>
            </a:r>
            <a:r>
              <a:rPr lang="en-US" spc="4" dirty="0">
                <a:latin typeface="Arial"/>
                <a:cs typeface="Arial"/>
              </a:rPr>
              <a:t>st</a:t>
            </a:r>
            <a:r>
              <a:rPr lang="en-US" dirty="0">
                <a:latin typeface="Arial"/>
                <a:cs typeface="Arial"/>
              </a:rPr>
              <a:t>uden</a:t>
            </a:r>
            <a:r>
              <a:rPr lang="en-US" spc="-9" dirty="0">
                <a:latin typeface="Arial"/>
                <a:cs typeface="Arial"/>
              </a:rPr>
              <a:t>t</a:t>
            </a:r>
            <a:r>
              <a:rPr lang="en-US" dirty="0">
                <a:latin typeface="Arial"/>
                <a:cs typeface="Arial"/>
              </a:rPr>
              <a:t>s</a:t>
            </a:r>
            <a:r>
              <a:rPr lang="en-US" spc="-34" dirty="0">
                <a:latin typeface="Arial"/>
                <a:cs typeface="Arial"/>
              </a:rPr>
              <a:t> </a:t>
            </a:r>
            <a:r>
              <a:rPr lang="en-US" dirty="0">
                <a:latin typeface="Arial"/>
                <a:cs typeface="Arial"/>
              </a:rPr>
              <a:t>li</a:t>
            </a:r>
            <a:r>
              <a:rPr lang="en-US" spc="-14" dirty="0">
                <a:latin typeface="Arial"/>
                <a:cs typeface="Arial"/>
              </a:rPr>
              <a:t>v</a:t>
            </a:r>
            <a:r>
              <a:rPr lang="en-US" dirty="0">
                <a:latin typeface="Arial"/>
                <a:cs typeface="Arial"/>
              </a:rPr>
              <a:t>ing</a:t>
            </a:r>
            <a:r>
              <a:rPr lang="en-US" spc="4" dirty="0">
                <a:latin typeface="Arial"/>
                <a:cs typeface="Arial"/>
              </a:rPr>
              <a:t> </a:t>
            </a:r>
            <a:r>
              <a:rPr lang="en-US" dirty="0">
                <a:latin typeface="Arial"/>
                <a:cs typeface="Arial"/>
              </a:rPr>
              <a:t>at</a:t>
            </a:r>
            <a:r>
              <a:rPr lang="en-US" spc="-9" dirty="0">
                <a:latin typeface="Arial"/>
                <a:cs typeface="Arial"/>
              </a:rPr>
              <a:t> </a:t>
            </a:r>
            <a:r>
              <a:rPr lang="en-US" dirty="0">
                <a:latin typeface="Arial"/>
                <a:cs typeface="Arial"/>
              </a:rPr>
              <a:t>ho</a:t>
            </a:r>
            <a:r>
              <a:rPr lang="en-US" spc="-4" dirty="0">
                <a:latin typeface="Arial"/>
                <a:cs typeface="Arial"/>
              </a:rPr>
              <a:t>m</a:t>
            </a:r>
            <a:r>
              <a:rPr lang="en-US" dirty="0">
                <a:latin typeface="Arial"/>
                <a:cs typeface="Arial"/>
              </a:rPr>
              <a:t>e,</a:t>
            </a:r>
            <a:r>
              <a:rPr lang="en-US" spc="-25" dirty="0">
                <a:latin typeface="Arial"/>
                <a:cs typeface="Arial"/>
              </a:rPr>
              <a:t> </a:t>
            </a:r>
            <a:r>
              <a:rPr lang="en-US" dirty="0">
                <a:latin typeface="Arial"/>
                <a:cs typeface="Arial"/>
              </a:rPr>
              <a:t>or</a:t>
            </a:r>
            <a:r>
              <a:rPr lang="en-US" spc="-4" dirty="0">
                <a:latin typeface="Arial"/>
                <a:cs typeface="Arial"/>
              </a:rPr>
              <a:t> </a:t>
            </a:r>
            <a:r>
              <a:rPr lang="en-US" dirty="0">
                <a:latin typeface="Arial"/>
                <a:cs typeface="Arial"/>
              </a:rPr>
              <a:t>in o</a:t>
            </a:r>
            <a:r>
              <a:rPr lang="en-US" spc="4" dirty="0">
                <a:latin typeface="Arial"/>
                <a:cs typeface="Arial"/>
              </a:rPr>
              <a:t>t</a:t>
            </a:r>
            <a:r>
              <a:rPr lang="en-US" dirty="0">
                <a:latin typeface="Arial"/>
                <a:cs typeface="Arial"/>
              </a:rPr>
              <a:t>her</a:t>
            </a:r>
            <a:r>
              <a:rPr lang="en-US" spc="-29" dirty="0">
                <a:latin typeface="Arial"/>
                <a:cs typeface="Arial"/>
              </a:rPr>
              <a:t> </a:t>
            </a:r>
            <a:r>
              <a:rPr lang="en-US" spc="4" dirty="0">
                <a:latin typeface="Arial"/>
                <a:cs typeface="Arial"/>
              </a:rPr>
              <a:t>c</a:t>
            </a:r>
            <a:r>
              <a:rPr lang="en-US" dirty="0">
                <a:latin typeface="Arial"/>
                <a:cs typeface="Arial"/>
              </a:rPr>
              <a:t>o</a:t>
            </a:r>
            <a:r>
              <a:rPr lang="en-US" spc="-4" dirty="0">
                <a:latin typeface="Arial"/>
                <a:cs typeface="Arial"/>
              </a:rPr>
              <a:t>mm</a:t>
            </a:r>
            <a:r>
              <a:rPr lang="en-US" dirty="0">
                <a:latin typeface="Arial"/>
                <a:cs typeface="Arial"/>
              </a:rPr>
              <a:t>uni</a:t>
            </a:r>
            <a:r>
              <a:rPr lang="en-US" spc="4" dirty="0">
                <a:latin typeface="Arial"/>
                <a:cs typeface="Arial"/>
              </a:rPr>
              <a:t>t</a:t>
            </a:r>
            <a:r>
              <a:rPr lang="en-US" dirty="0">
                <a:latin typeface="Arial"/>
                <a:cs typeface="Arial"/>
              </a:rPr>
              <a:t>ies</a:t>
            </a:r>
            <a:r>
              <a:rPr lang="en-US" spc="-44" dirty="0">
                <a:latin typeface="Arial"/>
                <a:cs typeface="Arial"/>
              </a:rPr>
              <a:t> </a:t>
            </a:r>
            <a:r>
              <a:rPr lang="en-US" dirty="0">
                <a:latin typeface="Arial"/>
                <a:cs typeface="Arial"/>
              </a:rPr>
              <a:t>in</a:t>
            </a:r>
            <a:r>
              <a:rPr lang="en-US" spc="-4" dirty="0">
                <a:latin typeface="Arial"/>
                <a:cs typeface="Arial"/>
              </a:rPr>
              <a:t> </a:t>
            </a:r>
            <a:r>
              <a:rPr lang="en-US" spc="-75" dirty="0">
                <a:latin typeface="Arial"/>
                <a:cs typeface="Arial"/>
              </a:rPr>
              <a:t>V</a:t>
            </a:r>
            <a:r>
              <a:rPr lang="en-US" dirty="0">
                <a:latin typeface="Arial"/>
                <a:cs typeface="Arial"/>
              </a:rPr>
              <a:t>er</a:t>
            </a:r>
            <a:r>
              <a:rPr lang="en-US" spc="-4" dirty="0">
                <a:latin typeface="Arial"/>
                <a:cs typeface="Arial"/>
              </a:rPr>
              <a:t>m</a:t>
            </a:r>
            <a:r>
              <a:rPr lang="en-US" dirty="0">
                <a:latin typeface="Arial"/>
                <a:cs typeface="Arial"/>
              </a:rPr>
              <a:t>ont</a:t>
            </a:r>
            <a:r>
              <a:rPr lang="en-US" spc="-25" dirty="0">
                <a:latin typeface="Arial"/>
                <a:cs typeface="Arial"/>
              </a:rPr>
              <a:t> </a:t>
            </a:r>
            <a:r>
              <a:rPr lang="en-US" dirty="0">
                <a:latin typeface="Arial"/>
                <a:cs typeface="Arial"/>
              </a:rPr>
              <a:t>or</a:t>
            </a:r>
            <a:r>
              <a:rPr lang="en-US" spc="-14" dirty="0">
                <a:latin typeface="Arial"/>
                <a:cs typeface="Arial"/>
              </a:rPr>
              <a:t> </a:t>
            </a:r>
            <a:r>
              <a:rPr lang="en-US" spc="4" dirty="0">
                <a:latin typeface="Arial"/>
                <a:cs typeface="Arial"/>
              </a:rPr>
              <a:t>t</a:t>
            </a:r>
            <a:r>
              <a:rPr lang="en-US" dirty="0">
                <a:latin typeface="Arial"/>
                <a:cs typeface="Arial"/>
              </a:rPr>
              <a:t>he</a:t>
            </a:r>
            <a:r>
              <a:rPr lang="en-US" spc="-14" dirty="0">
                <a:latin typeface="Arial"/>
                <a:cs typeface="Arial"/>
              </a:rPr>
              <a:t> </a:t>
            </a:r>
            <a:r>
              <a:rPr lang="en-US" dirty="0">
                <a:latin typeface="Arial"/>
                <a:cs typeface="Arial"/>
              </a:rPr>
              <a:t>region</a:t>
            </a:r>
            <a:endParaRPr lang="en-US" dirty="0" smtClean="0">
              <a:latin typeface="Arial"/>
              <a:cs typeface="Arial"/>
            </a:endParaRPr>
          </a:p>
          <a:p>
            <a:pPr marL="12700">
              <a:lnSpc>
                <a:spcPts val="1535"/>
              </a:lnSpc>
              <a:spcBef>
                <a:spcPts val="76"/>
              </a:spcBef>
            </a:pPr>
            <a:endParaRPr lang="en-US" dirty="0">
              <a:latin typeface="Arial"/>
              <a:cs typeface="Arial"/>
            </a:endParaRPr>
          </a:p>
          <a:p>
            <a:pPr marL="12700">
              <a:lnSpc>
                <a:spcPts val="1535"/>
              </a:lnSpc>
              <a:spcBef>
                <a:spcPts val="76"/>
              </a:spcBef>
            </a:pPr>
            <a:endParaRPr lang="en-US" dirty="0">
              <a:latin typeface="Arial"/>
              <a:cs typeface="Arial"/>
            </a:endParaRPr>
          </a:p>
        </p:txBody>
      </p:sp>
    </p:spTree>
    <p:extLst>
      <p:ext uri="{BB962C8B-B14F-4D97-AF65-F5344CB8AC3E}">
        <p14:creationId xmlns:p14="http://schemas.microsoft.com/office/powerpoint/2010/main" val="269263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1" y="365125"/>
            <a:ext cx="6503276" cy="2125827"/>
          </a:xfrm>
        </p:spPr>
        <p:txBody>
          <a:bodyPr>
            <a:normAutofit fontScale="90000"/>
          </a:bodyPr>
          <a:lstStyle/>
          <a:p>
            <a:r>
              <a:rPr lang="en-US" sz="3600" dirty="0" smtClean="0"/>
              <a:t>Quality of Life Best Practices and Positive Trends, but larger geography introduces new areas to impact</a:t>
            </a:r>
            <a:br>
              <a:rPr lang="en-US" sz="3600" dirty="0" smtClean="0"/>
            </a:br>
            <a:endParaRPr lang="en-US" sz="3600" dirty="0"/>
          </a:p>
        </p:txBody>
      </p:sp>
      <p:sp>
        <p:nvSpPr>
          <p:cNvPr id="4" name="object 11"/>
          <p:cNvSpPr/>
          <p:nvPr/>
        </p:nvSpPr>
        <p:spPr>
          <a:xfrm>
            <a:off x="7689192" y="885395"/>
            <a:ext cx="4065928" cy="4685337"/>
          </a:xfrm>
          <a:prstGeom prst="rect">
            <a:avLst/>
          </a:prstGeom>
          <a:blipFill>
            <a:blip r:embed="rId3" cstate="print"/>
            <a:stretch>
              <a:fillRect/>
            </a:stretch>
          </a:blipFill>
        </p:spPr>
        <p:txBody>
          <a:bodyPr wrap="square" lIns="0" tIns="0" rIns="0" bIns="0" rtlCol="0">
            <a:noAutofit/>
          </a:bodyPr>
          <a:lstStyle/>
          <a:p>
            <a:endParaRPr/>
          </a:p>
        </p:txBody>
      </p:sp>
      <p:sp>
        <p:nvSpPr>
          <p:cNvPr id="6" name="Rectangle 5"/>
          <p:cNvSpPr/>
          <p:nvPr/>
        </p:nvSpPr>
        <p:spPr>
          <a:xfrm>
            <a:off x="536028" y="2640724"/>
            <a:ext cx="6369269" cy="587340"/>
          </a:xfrm>
          <a:prstGeom prst="rect">
            <a:avLst/>
          </a:prstGeom>
        </p:spPr>
        <p:txBody>
          <a:bodyPr wrap="square">
            <a:spAutoFit/>
          </a:bodyPr>
          <a:lstStyle/>
          <a:p>
            <a:pPr marL="12700">
              <a:lnSpc>
                <a:spcPts val="1730"/>
              </a:lnSpc>
              <a:spcBef>
                <a:spcPts val="86"/>
              </a:spcBef>
            </a:pPr>
            <a:r>
              <a:rPr lang="en-US" dirty="0">
                <a:latin typeface="Arial"/>
                <a:cs typeface="Arial"/>
              </a:rPr>
              <a:t>Bur</a:t>
            </a:r>
            <a:r>
              <a:rPr lang="en-US" spc="4" dirty="0">
                <a:latin typeface="Arial"/>
                <a:cs typeface="Arial"/>
              </a:rPr>
              <a:t>li</a:t>
            </a:r>
            <a:r>
              <a:rPr lang="en-US" dirty="0">
                <a:latin typeface="Arial"/>
                <a:cs typeface="Arial"/>
              </a:rPr>
              <a:t>ngton</a:t>
            </a:r>
            <a:r>
              <a:rPr lang="en-US" spc="-81" dirty="0">
                <a:latin typeface="Arial"/>
                <a:cs typeface="Arial"/>
              </a:rPr>
              <a:t> </a:t>
            </a:r>
            <a:r>
              <a:rPr lang="en-US" dirty="0">
                <a:latin typeface="Arial"/>
                <a:cs typeface="Arial"/>
              </a:rPr>
              <a:t>has</a:t>
            </a:r>
            <a:r>
              <a:rPr lang="en-US" spc="-5" dirty="0">
                <a:latin typeface="Arial"/>
                <a:cs typeface="Arial"/>
              </a:rPr>
              <a:t> </a:t>
            </a:r>
            <a:r>
              <a:rPr lang="en-US" dirty="0">
                <a:latin typeface="Arial"/>
                <a:cs typeface="Arial"/>
              </a:rPr>
              <a:t>a</a:t>
            </a:r>
            <a:r>
              <a:rPr lang="en-US" spc="-8" dirty="0">
                <a:latin typeface="Arial"/>
                <a:cs typeface="Arial"/>
              </a:rPr>
              <a:t> </a:t>
            </a:r>
            <a:r>
              <a:rPr lang="en-US" dirty="0">
                <a:latin typeface="Arial"/>
                <a:cs typeface="Arial"/>
              </a:rPr>
              <a:t>num</a:t>
            </a:r>
            <a:r>
              <a:rPr lang="en-US" spc="4" dirty="0">
                <a:latin typeface="Arial"/>
                <a:cs typeface="Arial"/>
              </a:rPr>
              <a:t>b</a:t>
            </a:r>
            <a:r>
              <a:rPr lang="en-US" dirty="0">
                <a:latin typeface="Arial"/>
                <a:cs typeface="Arial"/>
              </a:rPr>
              <a:t>er</a:t>
            </a:r>
            <a:r>
              <a:rPr lang="en-US" spc="-34" dirty="0">
                <a:latin typeface="Arial"/>
                <a:cs typeface="Arial"/>
              </a:rPr>
              <a:t> </a:t>
            </a:r>
            <a:r>
              <a:rPr lang="en-US" dirty="0">
                <a:latin typeface="Arial"/>
                <a:cs typeface="Arial"/>
              </a:rPr>
              <a:t>of</a:t>
            </a:r>
            <a:r>
              <a:rPr lang="en-US" spc="-3" dirty="0">
                <a:latin typeface="Arial"/>
                <a:cs typeface="Arial"/>
              </a:rPr>
              <a:t> </a:t>
            </a:r>
            <a:r>
              <a:rPr lang="en-US" dirty="0">
                <a:latin typeface="Arial"/>
                <a:cs typeface="Arial"/>
              </a:rPr>
              <a:t>be</a:t>
            </a:r>
            <a:r>
              <a:rPr lang="en-US" spc="4" dirty="0">
                <a:latin typeface="Arial"/>
                <a:cs typeface="Arial"/>
              </a:rPr>
              <a:t>s</a:t>
            </a:r>
            <a:r>
              <a:rPr lang="en-US" dirty="0">
                <a:latin typeface="Arial"/>
                <a:cs typeface="Arial"/>
              </a:rPr>
              <a:t>t</a:t>
            </a:r>
            <a:r>
              <a:rPr lang="en-US" spc="-25" dirty="0">
                <a:latin typeface="Arial"/>
                <a:cs typeface="Arial"/>
              </a:rPr>
              <a:t> </a:t>
            </a:r>
            <a:r>
              <a:rPr lang="en-US" dirty="0">
                <a:latin typeface="Arial"/>
                <a:cs typeface="Arial"/>
              </a:rPr>
              <a:t>pract</a:t>
            </a:r>
            <a:r>
              <a:rPr lang="en-US" spc="9" dirty="0">
                <a:latin typeface="Arial"/>
                <a:cs typeface="Arial"/>
              </a:rPr>
              <a:t>i</a:t>
            </a:r>
            <a:r>
              <a:rPr lang="en-US" spc="4" dirty="0">
                <a:latin typeface="Arial"/>
                <a:cs typeface="Arial"/>
              </a:rPr>
              <a:t>c</a:t>
            </a:r>
            <a:r>
              <a:rPr lang="en-US" dirty="0">
                <a:latin typeface="Arial"/>
                <a:cs typeface="Arial"/>
              </a:rPr>
              <a:t>es</a:t>
            </a:r>
          </a:p>
          <a:p>
            <a:pPr marL="12700" marR="13799">
              <a:lnSpc>
                <a:spcPct val="100041"/>
              </a:lnSpc>
            </a:pPr>
            <a:r>
              <a:rPr lang="en-US" spc="4" dirty="0">
                <a:latin typeface="Arial"/>
                <a:cs typeface="Arial"/>
              </a:rPr>
              <a:t>i</a:t>
            </a:r>
            <a:r>
              <a:rPr lang="en-US" dirty="0">
                <a:latin typeface="Arial"/>
                <a:cs typeface="Arial"/>
              </a:rPr>
              <a:t>n</a:t>
            </a:r>
            <a:r>
              <a:rPr lang="en-US" spc="-12" dirty="0">
                <a:latin typeface="Arial"/>
                <a:cs typeface="Arial"/>
              </a:rPr>
              <a:t> </a:t>
            </a:r>
            <a:r>
              <a:rPr lang="en-US" dirty="0">
                <a:latin typeface="Arial"/>
                <a:cs typeface="Arial"/>
              </a:rPr>
              <a:t>p</a:t>
            </a:r>
            <a:r>
              <a:rPr lang="en-US" spc="4" dirty="0">
                <a:latin typeface="Arial"/>
                <a:cs typeface="Arial"/>
              </a:rPr>
              <a:t>l</a:t>
            </a:r>
            <a:r>
              <a:rPr lang="en-US" dirty="0">
                <a:latin typeface="Arial"/>
                <a:cs typeface="Arial"/>
              </a:rPr>
              <a:t>a</a:t>
            </a:r>
            <a:r>
              <a:rPr lang="en-US" spc="4" dirty="0">
                <a:latin typeface="Arial"/>
                <a:cs typeface="Arial"/>
              </a:rPr>
              <a:t>c</a:t>
            </a:r>
            <a:r>
              <a:rPr lang="en-US" dirty="0">
                <a:latin typeface="Arial"/>
                <a:cs typeface="Arial"/>
              </a:rPr>
              <a:t>e</a:t>
            </a:r>
            <a:r>
              <a:rPr lang="en-US" spc="-48" dirty="0">
                <a:latin typeface="Arial"/>
                <a:cs typeface="Arial"/>
              </a:rPr>
              <a:t> </a:t>
            </a:r>
            <a:r>
              <a:rPr lang="en-US" dirty="0">
                <a:latin typeface="Arial"/>
                <a:cs typeface="Arial"/>
              </a:rPr>
              <a:t>relat</a:t>
            </a:r>
            <a:r>
              <a:rPr lang="en-US" spc="9" dirty="0">
                <a:latin typeface="Arial"/>
                <a:cs typeface="Arial"/>
              </a:rPr>
              <a:t>i</a:t>
            </a:r>
            <a:r>
              <a:rPr lang="en-US" spc="4" dirty="0">
                <a:latin typeface="Arial"/>
                <a:cs typeface="Arial"/>
              </a:rPr>
              <a:t>v</a:t>
            </a:r>
            <a:r>
              <a:rPr lang="en-US" dirty="0">
                <a:latin typeface="Arial"/>
                <a:cs typeface="Arial"/>
              </a:rPr>
              <a:t>e</a:t>
            </a:r>
            <a:r>
              <a:rPr lang="en-US" spc="-61" dirty="0">
                <a:latin typeface="Arial"/>
                <a:cs typeface="Arial"/>
              </a:rPr>
              <a:t> </a:t>
            </a:r>
            <a:r>
              <a:rPr lang="en-US" dirty="0">
                <a:latin typeface="Arial"/>
                <a:cs typeface="Arial"/>
              </a:rPr>
              <a:t>to</a:t>
            </a:r>
            <a:r>
              <a:rPr lang="en-US" spc="-3" dirty="0">
                <a:latin typeface="Arial"/>
                <a:cs typeface="Arial"/>
              </a:rPr>
              <a:t> </a:t>
            </a:r>
            <a:r>
              <a:rPr lang="en-US" dirty="0">
                <a:latin typeface="Arial"/>
                <a:cs typeface="Arial"/>
              </a:rPr>
              <a:t>addre</a:t>
            </a:r>
            <a:r>
              <a:rPr lang="en-US" spc="4" dirty="0">
                <a:latin typeface="Arial"/>
                <a:cs typeface="Arial"/>
              </a:rPr>
              <a:t>ssi</a:t>
            </a:r>
            <a:r>
              <a:rPr lang="en-US" dirty="0">
                <a:latin typeface="Arial"/>
                <a:cs typeface="Arial"/>
              </a:rPr>
              <a:t>ng</a:t>
            </a:r>
            <a:r>
              <a:rPr lang="en-US" spc="-78" dirty="0">
                <a:latin typeface="Arial"/>
                <a:cs typeface="Arial"/>
              </a:rPr>
              <a:t> </a:t>
            </a:r>
            <a:r>
              <a:rPr lang="en-US" dirty="0">
                <a:latin typeface="Arial"/>
                <a:cs typeface="Arial"/>
              </a:rPr>
              <a:t>o</a:t>
            </a:r>
            <a:r>
              <a:rPr lang="en-US" spc="-19" dirty="0">
                <a:latin typeface="Arial"/>
                <a:cs typeface="Arial"/>
              </a:rPr>
              <a:t>f</a:t>
            </a:r>
            <a:r>
              <a:rPr lang="en-US" spc="14" dirty="0">
                <a:latin typeface="Arial"/>
                <a:cs typeface="Arial"/>
              </a:rPr>
              <a:t>f</a:t>
            </a:r>
            <a:r>
              <a:rPr lang="en-US" spc="-4" dirty="0">
                <a:latin typeface="Arial"/>
                <a:cs typeface="Arial"/>
              </a:rPr>
              <a:t>-</a:t>
            </a:r>
            <a:r>
              <a:rPr lang="en-US" spc="4" dirty="0">
                <a:latin typeface="Arial"/>
                <a:cs typeface="Arial"/>
              </a:rPr>
              <a:t>c</a:t>
            </a:r>
            <a:r>
              <a:rPr lang="en-US" dirty="0">
                <a:latin typeface="Arial"/>
                <a:cs typeface="Arial"/>
              </a:rPr>
              <a:t>a</a:t>
            </a:r>
            <a:r>
              <a:rPr lang="en-US" spc="4" dirty="0">
                <a:latin typeface="Arial"/>
                <a:cs typeface="Arial"/>
              </a:rPr>
              <a:t>m</a:t>
            </a:r>
            <a:r>
              <a:rPr lang="en-US" dirty="0">
                <a:latin typeface="Arial"/>
                <a:cs typeface="Arial"/>
              </a:rPr>
              <a:t>pus </a:t>
            </a:r>
            <a:r>
              <a:rPr lang="en-US" spc="4" dirty="0">
                <a:latin typeface="Arial"/>
                <a:cs typeface="Arial"/>
              </a:rPr>
              <a:t>s</a:t>
            </a:r>
            <a:r>
              <a:rPr lang="en-US" dirty="0">
                <a:latin typeface="Arial"/>
                <a:cs typeface="Arial"/>
              </a:rPr>
              <a:t>tudent</a:t>
            </a:r>
            <a:r>
              <a:rPr lang="en-US" spc="-37" dirty="0">
                <a:latin typeface="Arial"/>
                <a:cs typeface="Arial"/>
              </a:rPr>
              <a:t> </a:t>
            </a:r>
            <a:r>
              <a:rPr lang="en-US" spc="4" dirty="0">
                <a:latin typeface="Arial"/>
                <a:cs typeface="Arial"/>
              </a:rPr>
              <a:t>i</a:t>
            </a:r>
            <a:r>
              <a:rPr lang="en-US" dirty="0">
                <a:latin typeface="Arial"/>
                <a:cs typeface="Arial"/>
              </a:rPr>
              <a:t>mpa</a:t>
            </a:r>
            <a:r>
              <a:rPr lang="en-US" spc="9" dirty="0">
                <a:latin typeface="Arial"/>
                <a:cs typeface="Arial"/>
              </a:rPr>
              <a:t>c</a:t>
            </a:r>
            <a:r>
              <a:rPr lang="en-US" dirty="0">
                <a:latin typeface="Arial"/>
                <a:cs typeface="Arial"/>
              </a:rPr>
              <a:t>t</a:t>
            </a:r>
            <a:r>
              <a:rPr lang="en-US" spc="4" dirty="0">
                <a:latin typeface="Arial"/>
                <a:cs typeface="Arial"/>
              </a:rPr>
              <a:t>s</a:t>
            </a:r>
            <a:r>
              <a:rPr lang="en-US" dirty="0" smtClean="0">
                <a:latin typeface="Arial"/>
                <a:cs typeface="Arial"/>
              </a:rPr>
              <a:t>.</a:t>
            </a:r>
          </a:p>
        </p:txBody>
      </p:sp>
      <p:sp>
        <p:nvSpPr>
          <p:cNvPr id="7" name="Rectangle 6"/>
          <p:cNvSpPr/>
          <p:nvPr/>
        </p:nvSpPr>
        <p:spPr>
          <a:xfrm>
            <a:off x="536028" y="3594538"/>
            <a:ext cx="6424448" cy="2747868"/>
          </a:xfrm>
          <a:prstGeom prst="rect">
            <a:avLst/>
          </a:prstGeom>
        </p:spPr>
        <p:txBody>
          <a:bodyPr wrap="square">
            <a:spAutoFit/>
          </a:bodyPr>
          <a:lstStyle/>
          <a:p>
            <a:pPr marL="12700" marR="22349">
              <a:lnSpc>
                <a:spcPts val="1730"/>
              </a:lnSpc>
              <a:spcBef>
                <a:spcPts val="86"/>
              </a:spcBef>
            </a:pPr>
            <a:r>
              <a:rPr lang="en-US" spc="-4" dirty="0">
                <a:latin typeface="Arial"/>
                <a:cs typeface="Arial"/>
              </a:rPr>
              <a:t>Q</a:t>
            </a:r>
            <a:r>
              <a:rPr lang="en-US" dirty="0">
                <a:latin typeface="Arial"/>
                <a:cs typeface="Arial"/>
              </a:rPr>
              <a:t>ua</a:t>
            </a:r>
            <a:r>
              <a:rPr lang="en-US" spc="4" dirty="0">
                <a:latin typeface="Arial"/>
                <a:cs typeface="Arial"/>
              </a:rPr>
              <a:t>li</a:t>
            </a:r>
            <a:r>
              <a:rPr lang="en-US" dirty="0">
                <a:latin typeface="Arial"/>
                <a:cs typeface="Arial"/>
              </a:rPr>
              <a:t>ty</a:t>
            </a:r>
            <a:r>
              <a:rPr lang="en-US" spc="-44" dirty="0">
                <a:latin typeface="Arial"/>
                <a:cs typeface="Arial"/>
              </a:rPr>
              <a:t> </a:t>
            </a:r>
            <a:r>
              <a:rPr lang="en-US" dirty="0">
                <a:latin typeface="Arial"/>
                <a:cs typeface="Arial"/>
              </a:rPr>
              <a:t>of</a:t>
            </a:r>
            <a:r>
              <a:rPr lang="en-US" spc="-3" dirty="0">
                <a:latin typeface="Arial"/>
                <a:cs typeface="Arial"/>
              </a:rPr>
              <a:t> </a:t>
            </a:r>
            <a:r>
              <a:rPr lang="en-US" spc="4" dirty="0">
                <a:latin typeface="Arial"/>
                <a:cs typeface="Arial"/>
              </a:rPr>
              <a:t>li</a:t>
            </a:r>
            <a:r>
              <a:rPr lang="en-US" dirty="0">
                <a:latin typeface="Arial"/>
                <a:cs typeface="Arial"/>
              </a:rPr>
              <a:t>fe</a:t>
            </a:r>
            <a:r>
              <a:rPr lang="en-US" spc="-30" dirty="0">
                <a:latin typeface="Arial"/>
                <a:cs typeface="Arial"/>
              </a:rPr>
              <a:t> </a:t>
            </a:r>
            <a:r>
              <a:rPr lang="en-US" dirty="0">
                <a:latin typeface="Arial"/>
                <a:cs typeface="Arial"/>
              </a:rPr>
              <a:t>trends</a:t>
            </a:r>
            <a:r>
              <a:rPr lang="en-US" spc="-14" dirty="0">
                <a:latin typeface="Arial"/>
                <a:cs typeface="Arial"/>
              </a:rPr>
              <a:t> </a:t>
            </a:r>
            <a:r>
              <a:rPr lang="en-US" spc="4" dirty="0">
                <a:latin typeface="Arial"/>
                <a:cs typeface="Arial"/>
              </a:rPr>
              <a:t>i</a:t>
            </a:r>
            <a:r>
              <a:rPr lang="en-US" dirty="0">
                <a:latin typeface="Arial"/>
                <a:cs typeface="Arial"/>
              </a:rPr>
              <a:t>n</a:t>
            </a:r>
            <a:r>
              <a:rPr lang="en-US" spc="-22" dirty="0">
                <a:latin typeface="Arial"/>
                <a:cs typeface="Arial"/>
              </a:rPr>
              <a:t> </a:t>
            </a:r>
            <a:r>
              <a:rPr lang="en-US" dirty="0">
                <a:latin typeface="Arial"/>
                <a:cs typeface="Arial"/>
              </a:rPr>
              <a:t>areas</a:t>
            </a:r>
            <a:r>
              <a:rPr lang="en-US" spc="-25" dirty="0">
                <a:latin typeface="Arial"/>
                <a:cs typeface="Arial"/>
              </a:rPr>
              <a:t> </a:t>
            </a:r>
            <a:r>
              <a:rPr lang="en-US" dirty="0">
                <a:latin typeface="Arial"/>
                <a:cs typeface="Arial"/>
              </a:rPr>
              <a:t>h</a:t>
            </a:r>
            <a:r>
              <a:rPr lang="en-US" spc="4" dirty="0">
                <a:latin typeface="Arial"/>
                <a:cs typeface="Arial"/>
              </a:rPr>
              <a:t>is</a:t>
            </a:r>
            <a:r>
              <a:rPr lang="en-US" dirty="0">
                <a:latin typeface="Arial"/>
                <a:cs typeface="Arial"/>
              </a:rPr>
              <a:t>tori</a:t>
            </a:r>
            <a:r>
              <a:rPr lang="en-US" spc="9" dirty="0">
                <a:latin typeface="Arial"/>
                <a:cs typeface="Arial"/>
              </a:rPr>
              <a:t>c</a:t>
            </a:r>
            <a:r>
              <a:rPr lang="en-US" dirty="0">
                <a:latin typeface="Arial"/>
                <a:cs typeface="Arial"/>
              </a:rPr>
              <a:t>a</a:t>
            </a:r>
            <a:r>
              <a:rPr lang="en-US" spc="4" dirty="0">
                <a:latin typeface="Arial"/>
                <a:cs typeface="Arial"/>
              </a:rPr>
              <a:t>ll</a:t>
            </a:r>
            <a:r>
              <a:rPr lang="en-US" dirty="0">
                <a:latin typeface="Arial"/>
                <a:cs typeface="Arial"/>
              </a:rPr>
              <a:t>y</a:t>
            </a:r>
          </a:p>
          <a:p>
            <a:pPr marL="12700">
              <a:lnSpc>
                <a:spcPct val="100041"/>
              </a:lnSpc>
            </a:pPr>
            <a:r>
              <a:rPr lang="en-US" dirty="0">
                <a:latin typeface="Arial"/>
                <a:cs typeface="Arial"/>
              </a:rPr>
              <a:t>o</a:t>
            </a:r>
            <a:r>
              <a:rPr lang="en-US" spc="4" dirty="0">
                <a:latin typeface="Arial"/>
                <a:cs typeface="Arial"/>
              </a:rPr>
              <a:t>cc</a:t>
            </a:r>
            <a:r>
              <a:rPr lang="en-US" dirty="0">
                <a:latin typeface="Arial"/>
                <a:cs typeface="Arial"/>
              </a:rPr>
              <a:t>up</a:t>
            </a:r>
            <a:r>
              <a:rPr lang="en-US" spc="4" dirty="0">
                <a:latin typeface="Arial"/>
                <a:cs typeface="Arial"/>
              </a:rPr>
              <a:t>i</a:t>
            </a:r>
            <a:r>
              <a:rPr lang="en-US" dirty="0">
                <a:latin typeface="Arial"/>
                <a:cs typeface="Arial"/>
              </a:rPr>
              <a:t>ed</a:t>
            </a:r>
            <a:r>
              <a:rPr lang="en-US" spc="-73" dirty="0">
                <a:latin typeface="Arial"/>
                <a:cs typeface="Arial"/>
              </a:rPr>
              <a:t> </a:t>
            </a:r>
            <a:r>
              <a:rPr lang="en-US" dirty="0">
                <a:latin typeface="Arial"/>
                <a:cs typeface="Arial"/>
              </a:rPr>
              <a:t>by</a:t>
            </a:r>
            <a:r>
              <a:rPr lang="en-US" spc="-11" dirty="0">
                <a:latin typeface="Arial"/>
                <a:cs typeface="Arial"/>
              </a:rPr>
              <a:t> </a:t>
            </a:r>
            <a:r>
              <a:rPr lang="en-US" spc="4" dirty="0">
                <a:latin typeface="Arial"/>
                <a:cs typeface="Arial"/>
              </a:rPr>
              <a:t>s</a:t>
            </a:r>
            <a:r>
              <a:rPr lang="en-US" dirty="0">
                <a:latin typeface="Arial"/>
                <a:cs typeface="Arial"/>
              </a:rPr>
              <a:t>tudents</a:t>
            </a:r>
            <a:r>
              <a:rPr lang="en-US" spc="-40" dirty="0">
                <a:latin typeface="Arial"/>
                <a:cs typeface="Arial"/>
              </a:rPr>
              <a:t> </a:t>
            </a:r>
            <a:r>
              <a:rPr lang="en-US" dirty="0">
                <a:latin typeface="Arial"/>
                <a:cs typeface="Arial"/>
              </a:rPr>
              <a:t>are</a:t>
            </a:r>
            <a:r>
              <a:rPr lang="en-US" spc="-13" dirty="0">
                <a:latin typeface="Arial"/>
                <a:cs typeface="Arial"/>
              </a:rPr>
              <a:t> </a:t>
            </a:r>
            <a:r>
              <a:rPr lang="en-US" dirty="0">
                <a:latin typeface="Arial"/>
                <a:cs typeface="Arial"/>
              </a:rPr>
              <a:t>head</a:t>
            </a:r>
            <a:r>
              <a:rPr lang="en-US" spc="4" dirty="0">
                <a:latin typeface="Arial"/>
                <a:cs typeface="Arial"/>
              </a:rPr>
              <a:t>i</a:t>
            </a:r>
            <a:r>
              <a:rPr lang="en-US" dirty="0">
                <a:latin typeface="Arial"/>
                <a:cs typeface="Arial"/>
              </a:rPr>
              <a:t>ng</a:t>
            </a:r>
            <a:r>
              <a:rPr lang="en-US" spc="-66" dirty="0">
                <a:latin typeface="Arial"/>
                <a:cs typeface="Arial"/>
              </a:rPr>
              <a:t> </a:t>
            </a:r>
            <a:r>
              <a:rPr lang="en-US" spc="4" dirty="0">
                <a:latin typeface="Arial"/>
                <a:cs typeface="Arial"/>
              </a:rPr>
              <a:t>i</a:t>
            </a:r>
            <a:r>
              <a:rPr lang="en-US" dirty="0">
                <a:latin typeface="Arial"/>
                <a:cs typeface="Arial"/>
              </a:rPr>
              <a:t>n</a:t>
            </a:r>
            <a:r>
              <a:rPr lang="en-US" spc="-12" dirty="0">
                <a:latin typeface="Arial"/>
                <a:cs typeface="Arial"/>
              </a:rPr>
              <a:t> </a:t>
            </a:r>
            <a:r>
              <a:rPr lang="en-US" dirty="0">
                <a:latin typeface="Arial"/>
                <a:cs typeface="Arial"/>
              </a:rPr>
              <a:t>a pos</a:t>
            </a:r>
            <a:r>
              <a:rPr lang="en-US" spc="4" dirty="0">
                <a:latin typeface="Arial"/>
                <a:cs typeface="Arial"/>
              </a:rPr>
              <a:t>i</a:t>
            </a:r>
            <a:r>
              <a:rPr lang="en-US" dirty="0">
                <a:latin typeface="Arial"/>
                <a:cs typeface="Arial"/>
              </a:rPr>
              <a:t>t</a:t>
            </a:r>
            <a:r>
              <a:rPr lang="en-US" spc="4" dirty="0">
                <a:latin typeface="Arial"/>
                <a:cs typeface="Arial"/>
              </a:rPr>
              <a:t>iv</a:t>
            </a:r>
            <a:r>
              <a:rPr lang="en-US" dirty="0">
                <a:latin typeface="Arial"/>
                <a:cs typeface="Arial"/>
              </a:rPr>
              <a:t>e</a:t>
            </a:r>
            <a:r>
              <a:rPr lang="en-US" spc="-56" dirty="0">
                <a:latin typeface="Arial"/>
                <a:cs typeface="Arial"/>
              </a:rPr>
              <a:t> </a:t>
            </a:r>
            <a:r>
              <a:rPr lang="en-US" dirty="0" smtClean="0">
                <a:latin typeface="Arial"/>
                <a:cs typeface="Arial"/>
              </a:rPr>
              <a:t>direct</a:t>
            </a:r>
            <a:r>
              <a:rPr lang="en-US" spc="9" dirty="0" smtClean="0">
                <a:latin typeface="Arial"/>
                <a:cs typeface="Arial"/>
              </a:rPr>
              <a:t>i</a:t>
            </a:r>
            <a:r>
              <a:rPr lang="en-US" dirty="0" smtClean="0">
                <a:latin typeface="Arial"/>
                <a:cs typeface="Arial"/>
              </a:rPr>
              <a:t>on (drop in noise complaints &amp; disorderly conduct and intoxication reports);</a:t>
            </a:r>
            <a:r>
              <a:rPr lang="en-US" spc="-64" dirty="0" smtClean="0">
                <a:latin typeface="Arial"/>
                <a:cs typeface="Arial"/>
              </a:rPr>
              <a:t> </a:t>
            </a:r>
            <a:r>
              <a:rPr lang="en-US" dirty="0">
                <a:latin typeface="Arial"/>
                <a:cs typeface="Arial"/>
              </a:rPr>
              <a:t>ho</a:t>
            </a:r>
            <a:r>
              <a:rPr lang="en-US" spc="-19" dirty="0">
                <a:latin typeface="Arial"/>
                <a:cs typeface="Arial"/>
              </a:rPr>
              <a:t>w</a:t>
            </a:r>
            <a:r>
              <a:rPr lang="en-US" dirty="0">
                <a:latin typeface="Arial"/>
                <a:cs typeface="Arial"/>
              </a:rPr>
              <a:t>eve</a:t>
            </a:r>
            <a:r>
              <a:rPr lang="en-US" spc="-84" dirty="0">
                <a:latin typeface="Arial"/>
                <a:cs typeface="Arial"/>
              </a:rPr>
              <a:t>r</a:t>
            </a:r>
            <a:r>
              <a:rPr lang="en-US" dirty="0">
                <a:latin typeface="Arial"/>
                <a:cs typeface="Arial"/>
              </a:rPr>
              <a:t>,</a:t>
            </a:r>
            <a:r>
              <a:rPr lang="en-US" spc="-50" dirty="0">
                <a:latin typeface="Arial"/>
                <a:cs typeface="Arial"/>
              </a:rPr>
              <a:t> </a:t>
            </a:r>
            <a:r>
              <a:rPr lang="en-US" dirty="0">
                <a:latin typeface="Arial"/>
                <a:cs typeface="Arial"/>
              </a:rPr>
              <a:t>e</a:t>
            </a:r>
            <a:r>
              <a:rPr lang="en-US" spc="-9" dirty="0">
                <a:latin typeface="Arial"/>
                <a:cs typeface="Arial"/>
              </a:rPr>
              <a:t>x</a:t>
            </a:r>
            <a:r>
              <a:rPr lang="en-US" dirty="0">
                <a:latin typeface="Arial"/>
                <a:cs typeface="Arial"/>
              </a:rPr>
              <a:t>pans</a:t>
            </a:r>
            <a:r>
              <a:rPr lang="en-US" spc="4" dirty="0">
                <a:latin typeface="Arial"/>
                <a:cs typeface="Arial"/>
              </a:rPr>
              <a:t>i</a:t>
            </a:r>
            <a:r>
              <a:rPr lang="en-US" dirty="0">
                <a:latin typeface="Arial"/>
                <a:cs typeface="Arial"/>
              </a:rPr>
              <a:t>on</a:t>
            </a:r>
            <a:r>
              <a:rPr lang="en-US" spc="-72" dirty="0">
                <a:latin typeface="Arial"/>
                <a:cs typeface="Arial"/>
              </a:rPr>
              <a:t> </a:t>
            </a:r>
            <a:r>
              <a:rPr lang="en-US" dirty="0">
                <a:latin typeface="Arial"/>
                <a:cs typeface="Arial"/>
              </a:rPr>
              <a:t>of rental</a:t>
            </a:r>
            <a:r>
              <a:rPr lang="en-US" spc="-25" dirty="0">
                <a:latin typeface="Arial"/>
                <a:cs typeface="Arial"/>
              </a:rPr>
              <a:t> </a:t>
            </a:r>
            <a:r>
              <a:rPr lang="en-US" dirty="0">
                <a:latin typeface="Arial"/>
                <a:cs typeface="Arial"/>
              </a:rPr>
              <a:t>hou</a:t>
            </a:r>
            <a:r>
              <a:rPr lang="en-US" spc="4" dirty="0">
                <a:latin typeface="Arial"/>
                <a:cs typeface="Arial"/>
              </a:rPr>
              <a:t>si</a:t>
            </a:r>
            <a:r>
              <a:rPr lang="en-US" dirty="0">
                <a:latin typeface="Arial"/>
                <a:cs typeface="Arial"/>
              </a:rPr>
              <a:t>ng</a:t>
            </a:r>
            <a:r>
              <a:rPr lang="en-US" spc="-65" dirty="0">
                <a:latin typeface="Arial"/>
                <a:cs typeface="Arial"/>
              </a:rPr>
              <a:t> </a:t>
            </a:r>
            <a:r>
              <a:rPr lang="en-US" dirty="0">
                <a:latin typeface="Arial"/>
                <a:cs typeface="Arial"/>
              </a:rPr>
              <a:t>for</a:t>
            </a:r>
            <a:r>
              <a:rPr lang="en-US" spc="1" dirty="0">
                <a:latin typeface="Arial"/>
                <a:cs typeface="Arial"/>
              </a:rPr>
              <a:t> </a:t>
            </a:r>
            <a:r>
              <a:rPr lang="en-US" spc="4" dirty="0">
                <a:latin typeface="Arial"/>
                <a:cs typeface="Arial"/>
              </a:rPr>
              <a:t>s</a:t>
            </a:r>
            <a:r>
              <a:rPr lang="en-US" dirty="0">
                <a:latin typeface="Arial"/>
                <a:cs typeface="Arial"/>
              </a:rPr>
              <a:t>tudents</a:t>
            </a:r>
            <a:r>
              <a:rPr lang="en-US" spc="-50" dirty="0">
                <a:latin typeface="Arial"/>
                <a:cs typeface="Arial"/>
              </a:rPr>
              <a:t> </a:t>
            </a:r>
            <a:r>
              <a:rPr lang="en-US" dirty="0">
                <a:latin typeface="Arial"/>
                <a:cs typeface="Arial"/>
              </a:rPr>
              <a:t>out</a:t>
            </a:r>
            <a:r>
              <a:rPr lang="en-US" spc="4" dirty="0">
                <a:latin typeface="Arial"/>
                <a:cs typeface="Arial"/>
              </a:rPr>
              <a:t>si</a:t>
            </a:r>
            <a:r>
              <a:rPr lang="en-US" dirty="0">
                <a:latin typeface="Arial"/>
                <a:cs typeface="Arial"/>
              </a:rPr>
              <a:t>de</a:t>
            </a:r>
            <a:r>
              <a:rPr lang="en-US" spc="-51" dirty="0">
                <a:latin typeface="Arial"/>
                <a:cs typeface="Arial"/>
              </a:rPr>
              <a:t> </a:t>
            </a:r>
            <a:r>
              <a:rPr lang="en-US" dirty="0">
                <a:latin typeface="Arial"/>
                <a:cs typeface="Arial"/>
              </a:rPr>
              <a:t>of</a:t>
            </a:r>
            <a:r>
              <a:rPr lang="en-US" spc="1" dirty="0">
                <a:latin typeface="Arial"/>
                <a:cs typeface="Arial"/>
              </a:rPr>
              <a:t> </a:t>
            </a:r>
            <a:r>
              <a:rPr lang="en-US" dirty="0">
                <a:latin typeface="Arial"/>
                <a:cs typeface="Arial"/>
              </a:rPr>
              <a:t>th</a:t>
            </a:r>
            <a:r>
              <a:rPr lang="en-US" spc="4" dirty="0">
                <a:latin typeface="Arial"/>
                <a:cs typeface="Arial"/>
              </a:rPr>
              <a:t>i</a:t>
            </a:r>
            <a:r>
              <a:rPr lang="en-US" dirty="0">
                <a:latin typeface="Arial"/>
                <a:cs typeface="Arial"/>
              </a:rPr>
              <a:t>s area</a:t>
            </a:r>
            <a:r>
              <a:rPr lang="en-US" spc="-21" dirty="0">
                <a:latin typeface="Arial"/>
                <a:cs typeface="Arial"/>
              </a:rPr>
              <a:t> </a:t>
            </a:r>
            <a:r>
              <a:rPr lang="en-US" dirty="0">
                <a:latin typeface="Arial"/>
                <a:cs typeface="Arial"/>
              </a:rPr>
              <a:t>may</a:t>
            </a:r>
            <a:r>
              <a:rPr lang="en-US" spc="-10" dirty="0">
                <a:latin typeface="Arial"/>
                <a:cs typeface="Arial"/>
              </a:rPr>
              <a:t> </a:t>
            </a:r>
            <a:r>
              <a:rPr lang="en-US" spc="4" dirty="0">
                <a:latin typeface="Arial"/>
                <a:cs typeface="Arial"/>
              </a:rPr>
              <a:t>c</a:t>
            </a:r>
            <a:r>
              <a:rPr lang="en-US" dirty="0">
                <a:latin typeface="Arial"/>
                <a:cs typeface="Arial"/>
              </a:rPr>
              <a:t>au</a:t>
            </a:r>
            <a:r>
              <a:rPr lang="en-US" spc="4" dirty="0">
                <a:latin typeface="Arial"/>
                <a:cs typeface="Arial"/>
              </a:rPr>
              <a:t>s</a:t>
            </a:r>
            <a:r>
              <a:rPr lang="en-US" dirty="0">
                <a:latin typeface="Arial"/>
                <a:cs typeface="Arial"/>
              </a:rPr>
              <a:t>e</a:t>
            </a:r>
            <a:r>
              <a:rPr lang="en-US" spc="-52" dirty="0">
                <a:latin typeface="Arial"/>
                <a:cs typeface="Arial"/>
              </a:rPr>
              <a:t> </a:t>
            </a:r>
            <a:r>
              <a:rPr lang="en-US" spc="4" dirty="0">
                <a:latin typeface="Arial"/>
                <a:cs typeface="Arial"/>
              </a:rPr>
              <a:t>iss</a:t>
            </a:r>
            <a:r>
              <a:rPr lang="en-US" dirty="0">
                <a:latin typeface="Arial"/>
                <a:cs typeface="Arial"/>
              </a:rPr>
              <a:t>ues</a:t>
            </a:r>
            <a:r>
              <a:rPr lang="en-US" spc="-45" dirty="0">
                <a:latin typeface="Arial"/>
                <a:cs typeface="Arial"/>
              </a:rPr>
              <a:t> </a:t>
            </a:r>
            <a:r>
              <a:rPr lang="en-US" spc="4" dirty="0">
                <a:latin typeface="Arial"/>
                <a:cs typeface="Arial"/>
              </a:rPr>
              <a:t>i</a:t>
            </a:r>
            <a:r>
              <a:rPr lang="en-US" dirty="0">
                <a:latin typeface="Arial"/>
                <a:cs typeface="Arial"/>
              </a:rPr>
              <a:t>n</a:t>
            </a:r>
            <a:r>
              <a:rPr lang="en-US" spc="-12" dirty="0">
                <a:latin typeface="Arial"/>
                <a:cs typeface="Arial"/>
              </a:rPr>
              <a:t> </a:t>
            </a:r>
            <a:r>
              <a:rPr lang="en-US" dirty="0">
                <a:latin typeface="Arial"/>
                <a:cs typeface="Arial"/>
              </a:rPr>
              <a:t>new</a:t>
            </a:r>
            <a:r>
              <a:rPr lang="en-US" spc="-29" dirty="0">
                <a:latin typeface="Arial"/>
                <a:cs typeface="Arial"/>
              </a:rPr>
              <a:t> </a:t>
            </a:r>
            <a:r>
              <a:rPr lang="en-US" dirty="0">
                <a:latin typeface="Arial"/>
                <a:cs typeface="Arial"/>
              </a:rPr>
              <a:t>parts</a:t>
            </a:r>
            <a:r>
              <a:rPr lang="en-US" spc="-20" dirty="0">
                <a:latin typeface="Arial"/>
                <a:cs typeface="Arial"/>
              </a:rPr>
              <a:t> </a:t>
            </a:r>
            <a:r>
              <a:rPr lang="en-US" dirty="0">
                <a:latin typeface="Arial"/>
                <a:cs typeface="Arial"/>
              </a:rPr>
              <a:t>of</a:t>
            </a:r>
          </a:p>
          <a:p>
            <a:pPr marL="12700" marR="22349">
              <a:lnSpc>
                <a:spcPct val="95825"/>
              </a:lnSpc>
            </a:pPr>
            <a:r>
              <a:rPr lang="en-US" dirty="0">
                <a:latin typeface="Arial"/>
                <a:cs typeface="Arial"/>
              </a:rPr>
              <a:t>the</a:t>
            </a:r>
            <a:r>
              <a:rPr lang="en-US" spc="-7" dirty="0">
                <a:latin typeface="Arial"/>
                <a:cs typeface="Arial"/>
              </a:rPr>
              <a:t> </a:t>
            </a:r>
            <a:r>
              <a:rPr lang="en-US" spc="4" dirty="0">
                <a:latin typeface="Arial"/>
                <a:cs typeface="Arial"/>
              </a:rPr>
              <a:t>ci</a:t>
            </a:r>
            <a:r>
              <a:rPr lang="en-US" dirty="0">
                <a:latin typeface="Arial"/>
                <a:cs typeface="Arial"/>
              </a:rPr>
              <a:t>t</a:t>
            </a:r>
            <a:r>
              <a:rPr lang="en-US" spc="-134" dirty="0">
                <a:latin typeface="Arial"/>
                <a:cs typeface="Arial"/>
              </a:rPr>
              <a:t>y</a:t>
            </a:r>
            <a:r>
              <a:rPr lang="en-US" dirty="0" smtClean="0">
                <a:latin typeface="Arial"/>
                <a:cs typeface="Arial"/>
              </a:rPr>
              <a:t>.</a:t>
            </a:r>
          </a:p>
          <a:p>
            <a:pPr marL="12700" marR="22349">
              <a:lnSpc>
                <a:spcPct val="95825"/>
              </a:lnSpc>
            </a:pPr>
            <a:endParaRPr lang="en-US" dirty="0">
              <a:latin typeface="Arial"/>
              <a:cs typeface="Arial"/>
            </a:endParaRPr>
          </a:p>
          <a:p>
            <a:pPr marL="12700" marR="22349">
              <a:lnSpc>
                <a:spcPct val="95825"/>
              </a:lnSpc>
            </a:pPr>
            <a:r>
              <a:rPr lang="en-US" dirty="0" smtClean="0">
                <a:latin typeface="Arial"/>
                <a:cs typeface="Arial"/>
              </a:rPr>
              <a:t>Moreover, increased downtown living by non-students could contribute to complaint levels based on proximity to entertainment centers of Burlington</a:t>
            </a:r>
          </a:p>
        </p:txBody>
      </p:sp>
    </p:spTree>
    <p:extLst>
      <p:ext uri="{BB962C8B-B14F-4D97-AF65-F5344CB8AC3E}">
        <p14:creationId xmlns:p14="http://schemas.microsoft.com/office/powerpoint/2010/main" val="346706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27683" cy="1325563"/>
          </a:xfrm>
        </p:spPr>
        <p:txBody>
          <a:bodyPr>
            <a:normAutofit/>
          </a:bodyPr>
          <a:lstStyle/>
          <a:p>
            <a:r>
              <a:rPr lang="en-US" sz="2800" dirty="0" smtClean="0"/>
              <a:t>Underlying Housing Dynamics are Problematic</a:t>
            </a:r>
            <a:endParaRPr lang="en-US" sz="2800" dirty="0"/>
          </a:p>
        </p:txBody>
      </p:sp>
      <p:sp>
        <p:nvSpPr>
          <p:cNvPr id="3" name="object 10"/>
          <p:cNvSpPr/>
          <p:nvPr/>
        </p:nvSpPr>
        <p:spPr>
          <a:xfrm>
            <a:off x="7622628" y="163961"/>
            <a:ext cx="3476454" cy="3020673"/>
          </a:xfrm>
          <a:prstGeom prst="rect">
            <a:avLst/>
          </a:prstGeom>
          <a:blipFill>
            <a:blip r:embed="rId3" cstate="print"/>
            <a:stretch>
              <a:fillRect/>
            </a:stretch>
          </a:blipFill>
        </p:spPr>
        <p:txBody>
          <a:bodyPr wrap="square" lIns="0" tIns="0" rIns="0" bIns="0" rtlCol="0">
            <a:noAutofit/>
          </a:bodyPr>
          <a:lstStyle/>
          <a:p>
            <a:endParaRPr/>
          </a:p>
        </p:txBody>
      </p:sp>
      <p:sp>
        <p:nvSpPr>
          <p:cNvPr id="4" name="object 9"/>
          <p:cNvSpPr/>
          <p:nvPr/>
        </p:nvSpPr>
        <p:spPr>
          <a:xfrm>
            <a:off x="7622628" y="3325525"/>
            <a:ext cx="3476454" cy="3265932"/>
          </a:xfrm>
          <a:prstGeom prst="rect">
            <a:avLst/>
          </a:prstGeom>
          <a:blipFill>
            <a:blip r:embed="rId4" cstate="print"/>
            <a:stretch>
              <a:fillRect/>
            </a:stretch>
          </a:blipFill>
        </p:spPr>
        <p:txBody>
          <a:bodyPr wrap="square" lIns="0" tIns="0" rIns="0" bIns="0" rtlCol="0">
            <a:noAutofit/>
          </a:bodyPr>
          <a:lstStyle/>
          <a:p>
            <a:endParaRPr/>
          </a:p>
        </p:txBody>
      </p:sp>
      <p:sp>
        <p:nvSpPr>
          <p:cNvPr id="5" name="Rectangle 4"/>
          <p:cNvSpPr/>
          <p:nvPr/>
        </p:nvSpPr>
        <p:spPr>
          <a:xfrm>
            <a:off x="838200" y="1915509"/>
            <a:ext cx="6303579" cy="3512949"/>
          </a:xfrm>
          <a:prstGeom prst="rect">
            <a:avLst/>
          </a:prstGeom>
        </p:spPr>
        <p:txBody>
          <a:bodyPr wrap="square">
            <a:spAutoFit/>
          </a:bodyPr>
          <a:lstStyle/>
          <a:p>
            <a:pPr marL="12700" marR="22349">
              <a:lnSpc>
                <a:spcPts val="1730"/>
              </a:lnSpc>
              <a:spcBef>
                <a:spcPts val="86"/>
              </a:spcBef>
            </a:pPr>
            <a:r>
              <a:rPr lang="en-US" dirty="0">
                <a:latin typeface="Arial"/>
                <a:cs typeface="Arial"/>
              </a:rPr>
              <a:t>The</a:t>
            </a:r>
            <a:r>
              <a:rPr lang="en-US" spc="-17" dirty="0">
                <a:latin typeface="Arial"/>
                <a:cs typeface="Arial"/>
              </a:rPr>
              <a:t> </a:t>
            </a:r>
            <a:r>
              <a:rPr lang="en-US" spc="4" dirty="0">
                <a:latin typeface="Arial"/>
                <a:cs typeface="Arial"/>
              </a:rPr>
              <a:t>c</a:t>
            </a:r>
            <a:r>
              <a:rPr lang="en-US" dirty="0">
                <a:latin typeface="Arial"/>
                <a:cs typeface="Arial"/>
              </a:rPr>
              <a:t>hanges</a:t>
            </a:r>
            <a:r>
              <a:rPr lang="en-US" spc="-60" dirty="0">
                <a:latin typeface="Arial"/>
                <a:cs typeface="Arial"/>
              </a:rPr>
              <a:t> </a:t>
            </a:r>
            <a:r>
              <a:rPr lang="en-US" spc="4" dirty="0">
                <a:latin typeface="Arial"/>
                <a:cs typeface="Arial"/>
              </a:rPr>
              <a:t>i</a:t>
            </a:r>
            <a:r>
              <a:rPr lang="en-US" dirty="0">
                <a:latin typeface="Arial"/>
                <a:cs typeface="Arial"/>
              </a:rPr>
              <a:t>n</a:t>
            </a:r>
            <a:r>
              <a:rPr lang="en-US" spc="-12" dirty="0">
                <a:latin typeface="Arial"/>
                <a:cs typeface="Arial"/>
              </a:rPr>
              <a:t> </a:t>
            </a:r>
            <a:r>
              <a:rPr lang="en-US" spc="4" dirty="0">
                <a:latin typeface="Arial"/>
                <a:cs typeface="Arial"/>
              </a:rPr>
              <a:t>li</a:t>
            </a:r>
            <a:r>
              <a:rPr lang="en-US" dirty="0">
                <a:latin typeface="Arial"/>
                <a:cs typeface="Arial"/>
              </a:rPr>
              <a:t>fe</a:t>
            </a:r>
            <a:r>
              <a:rPr lang="en-US" spc="-30" dirty="0">
                <a:latin typeface="Arial"/>
                <a:cs typeface="Arial"/>
              </a:rPr>
              <a:t> </a:t>
            </a:r>
            <a:r>
              <a:rPr lang="en-US" spc="4" dirty="0">
                <a:latin typeface="Arial"/>
                <a:cs typeface="Arial"/>
              </a:rPr>
              <a:t>s</a:t>
            </a:r>
            <a:r>
              <a:rPr lang="en-US" dirty="0">
                <a:latin typeface="Arial"/>
                <a:cs typeface="Arial"/>
              </a:rPr>
              <a:t>tage</a:t>
            </a:r>
            <a:r>
              <a:rPr lang="en-US" spc="-24" dirty="0">
                <a:latin typeface="Arial"/>
                <a:cs typeface="Arial"/>
              </a:rPr>
              <a:t> </a:t>
            </a:r>
            <a:r>
              <a:rPr lang="en-US" spc="4" dirty="0">
                <a:latin typeface="Arial"/>
                <a:cs typeface="Arial"/>
              </a:rPr>
              <a:t>s</a:t>
            </a:r>
            <a:r>
              <a:rPr lang="en-US" dirty="0">
                <a:latin typeface="Arial"/>
                <a:cs typeface="Arial"/>
              </a:rPr>
              <a:t>tatus</a:t>
            </a:r>
            <a:r>
              <a:rPr lang="en-US" spc="-22" dirty="0">
                <a:latin typeface="Arial"/>
                <a:cs typeface="Arial"/>
              </a:rPr>
              <a:t> </a:t>
            </a:r>
            <a:r>
              <a:rPr lang="en-US" dirty="0">
                <a:latin typeface="Arial"/>
                <a:cs typeface="Arial"/>
              </a:rPr>
              <a:t>among</a:t>
            </a:r>
            <a:r>
              <a:rPr lang="en-US" spc="-48" dirty="0">
                <a:latin typeface="Arial"/>
                <a:cs typeface="Arial"/>
              </a:rPr>
              <a:t> </a:t>
            </a:r>
            <a:r>
              <a:rPr lang="en-US" dirty="0">
                <a:latin typeface="Arial"/>
                <a:cs typeface="Arial"/>
              </a:rPr>
              <a:t>the</a:t>
            </a:r>
          </a:p>
          <a:p>
            <a:pPr marL="12700">
              <a:lnSpc>
                <a:spcPct val="100041"/>
              </a:lnSpc>
            </a:pPr>
            <a:r>
              <a:rPr lang="en-US" spc="4" dirty="0">
                <a:latin typeface="Arial"/>
                <a:cs typeface="Arial"/>
              </a:rPr>
              <a:t>ci</a:t>
            </a:r>
            <a:r>
              <a:rPr lang="en-US" dirty="0">
                <a:latin typeface="Arial"/>
                <a:cs typeface="Arial"/>
              </a:rPr>
              <a:t>t</a:t>
            </a:r>
            <a:r>
              <a:rPr lang="en-US" spc="-19" dirty="0">
                <a:latin typeface="Arial"/>
                <a:cs typeface="Arial"/>
              </a:rPr>
              <a:t>y’</a:t>
            </a:r>
            <a:r>
              <a:rPr lang="en-US" dirty="0">
                <a:latin typeface="Arial"/>
                <a:cs typeface="Arial"/>
              </a:rPr>
              <a:t>s</a:t>
            </a:r>
            <a:r>
              <a:rPr lang="en-US" spc="-23" dirty="0">
                <a:latin typeface="Arial"/>
                <a:cs typeface="Arial"/>
              </a:rPr>
              <a:t> </a:t>
            </a:r>
            <a:r>
              <a:rPr lang="en-US" dirty="0">
                <a:latin typeface="Arial"/>
                <a:cs typeface="Arial"/>
              </a:rPr>
              <a:t>u</a:t>
            </a:r>
            <a:r>
              <a:rPr lang="en-US" spc="-4" dirty="0">
                <a:latin typeface="Arial"/>
                <a:cs typeface="Arial"/>
              </a:rPr>
              <a:t>r</a:t>
            </a:r>
            <a:r>
              <a:rPr lang="en-US" dirty="0">
                <a:latin typeface="Arial"/>
                <a:cs typeface="Arial"/>
              </a:rPr>
              <a:t>ban</a:t>
            </a:r>
            <a:r>
              <a:rPr lang="en-US" spc="-30" dirty="0">
                <a:latin typeface="Arial"/>
                <a:cs typeface="Arial"/>
              </a:rPr>
              <a:t> </a:t>
            </a:r>
            <a:r>
              <a:rPr lang="en-US" spc="4" dirty="0">
                <a:latin typeface="Arial"/>
                <a:cs typeface="Arial"/>
              </a:rPr>
              <a:t>c</a:t>
            </a:r>
            <a:r>
              <a:rPr lang="en-US" dirty="0">
                <a:latin typeface="Arial"/>
                <a:cs typeface="Arial"/>
              </a:rPr>
              <a:t>o</a:t>
            </a:r>
            <a:r>
              <a:rPr lang="en-US" spc="-4" dirty="0">
                <a:latin typeface="Arial"/>
                <a:cs typeface="Arial"/>
              </a:rPr>
              <a:t>r</a:t>
            </a:r>
            <a:r>
              <a:rPr lang="en-US" dirty="0">
                <a:latin typeface="Arial"/>
                <a:cs typeface="Arial"/>
              </a:rPr>
              <a:t>e</a:t>
            </a:r>
            <a:r>
              <a:rPr lang="en-US" spc="-21" dirty="0">
                <a:latin typeface="Arial"/>
                <a:cs typeface="Arial"/>
              </a:rPr>
              <a:t> </a:t>
            </a:r>
            <a:r>
              <a:rPr lang="en-US" dirty="0">
                <a:latin typeface="Arial"/>
                <a:cs typeface="Arial"/>
              </a:rPr>
              <a:t>r</a:t>
            </a:r>
            <a:r>
              <a:rPr lang="en-US" spc="-4" dirty="0">
                <a:latin typeface="Arial"/>
                <a:cs typeface="Arial"/>
              </a:rPr>
              <a:t>e</a:t>
            </a:r>
            <a:r>
              <a:rPr lang="en-US" spc="4" dirty="0">
                <a:latin typeface="Arial"/>
                <a:cs typeface="Arial"/>
              </a:rPr>
              <a:t>si</a:t>
            </a:r>
            <a:r>
              <a:rPr lang="en-US" dirty="0">
                <a:latin typeface="Arial"/>
                <a:cs typeface="Arial"/>
              </a:rPr>
              <a:t>dents</a:t>
            </a:r>
            <a:r>
              <a:rPr lang="en-US" spc="-64" dirty="0">
                <a:latin typeface="Arial"/>
                <a:cs typeface="Arial"/>
              </a:rPr>
              <a:t> </a:t>
            </a:r>
            <a:r>
              <a:rPr lang="en-US" spc="4" dirty="0">
                <a:latin typeface="Arial"/>
                <a:cs typeface="Arial"/>
              </a:rPr>
              <a:t>i</a:t>
            </a:r>
            <a:r>
              <a:rPr lang="en-US" dirty="0">
                <a:latin typeface="Arial"/>
                <a:cs typeface="Arial"/>
              </a:rPr>
              <a:t>s</a:t>
            </a:r>
            <a:r>
              <a:rPr lang="en-US" spc="-21" dirty="0">
                <a:latin typeface="Arial"/>
                <a:cs typeface="Arial"/>
              </a:rPr>
              <a:t> </a:t>
            </a:r>
            <a:r>
              <a:rPr lang="en-US" spc="4" dirty="0">
                <a:latin typeface="Arial"/>
                <a:cs typeface="Arial"/>
              </a:rPr>
              <a:t>c</a:t>
            </a:r>
            <a:r>
              <a:rPr lang="en-US" dirty="0">
                <a:latin typeface="Arial"/>
                <a:cs typeface="Arial"/>
              </a:rPr>
              <a:t>r</a:t>
            </a:r>
            <a:r>
              <a:rPr lang="en-US" spc="-4" dirty="0">
                <a:latin typeface="Arial"/>
                <a:cs typeface="Arial"/>
              </a:rPr>
              <a:t>e</a:t>
            </a:r>
            <a:r>
              <a:rPr lang="en-US" dirty="0">
                <a:latin typeface="Arial"/>
                <a:cs typeface="Arial"/>
              </a:rPr>
              <a:t>ating</a:t>
            </a:r>
            <a:r>
              <a:rPr lang="en-US" spc="-41" dirty="0">
                <a:latin typeface="Arial"/>
                <a:cs typeface="Arial"/>
              </a:rPr>
              <a:t> </a:t>
            </a:r>
            <a:r>
              <a:rPr lang="en-US" dirty="0">
                <a:latin typeface="Arial"/>
                <a:cs typeface="Arial"/>
              </a:rPr>
              <a:t>a hou</a:t>
            </a:r>
            <a:r>
              <a:rPr lang="en-US" spc="4" dirty="0">
                <a:latin typeface="Arial"/>
                <a:cs typeface="Arial"/>
              </a:rPr>
              <a:t>si</a:t>
            </a:r>
            <a:r>
              <a:rPr lang="en-US" dirty="0">
                <a:latin typeface="Arial"/>
                <a:cs typeface="Arial"/>
              </a:rPr>
              <a:t>ng</a:t>
            </a:r>
            <a:r>
              <a:rPr lang="en-US" spc="-65" dirty="0">
                <a:latin typeface="Arial"/>
                <a:cs typeface="Arial"/>
              </a:rPr>
              <a:t> </a:t>
            </a:r>
            <a:r>
              <a:rPr lang="en-US" dirty="0">
                <a:latin typeface="Arial"/>
                <a:cs typeface="Arial"/>
              </a:rPr>
              <a:t>d</a:t>
            </a:r>
            <a:r>
              <a:rPr lang="en-US" spc="-19" dirty="0">
                <a:latin typeface="Arial"/>
                <a:cs typeface="Arial"/>
              </a:rPr>
              <a:t>y</a:t>
            </a:r>
            <a:r>
              <a:rPr lang="en-US" dirty="0">
                <a:latin typeface="Arial"/>
                <a:cs typeface="Arial"/>
              </a:rPr>
              <a:t>nam</a:t>
            </a:r>
            <a:r>
              <a:rPr lang="en-US" spc="9" dirty="0">
                <a:latin typeface="Arial"/>
                <a:cs typeface="Arial"/>
              </a:rPr>
              <a:t>i</a:t>
            </a:r>
            <a:r>
              <a:rPr lang="en-US" dirty="0">
                <a:latin typeface="Arial"/>
                <a:cs typeface="Arial"/>
              </a:rPr>
              <a:t>c</a:t>
            </a:r>
            <a:r>
              <a:rPr lang="en-US" spc="-44" dirty="0">
                <a:latin typeface="Arial"/>
                <a:cs typeface="Arial"/>
              </a:rPr>
              <a:t> </a:t>
            </a:r>
            <a:r>
              <a:rPr lang="en-US" dirty="0">
                <a:latin typeface="Arial"/>
                <a:cs typeface="Arial"/>
              </a:rPr>
              <a:t>that</a:t>
            </a:r>
            <a:r>
              <a:rPr lang="en-US" spc="-1" dirty="0">
                <a:latin typeface="Arial"/>
                <a:cs typeface="Arial"/>
              </a:rPr>
              <a:t> </a:t>
            </a:r>
            <a:r>
              <a:rPr lang="en-US" spc="4" dirty="0">
                <a:latin typeface="Arial"/>
                <a:cs typeface="Arial"/>
              </a:rPr>
              <a:t>i</a:t>
            </a:r>
            <a:r>
              <a:rPr lang="en-US" dirty="0">
                <a:latin typeface="Arial"/>
                <a:cs typeface="Arial"/>
              </a:rPr>
              <a:t>s</a:t>
            </a:r>
            <a:r>
              <a:rPr lang="en-US" spc="-16" dirty="0">
                <a:latin typeface="Arial"/>
                <a:cs typeface="Arial"/>
              </a:rPr>
              <a:t> </a:t>
            </a:r>
            <a:r>
              <a:rPr lang="en-US" dirty="0">
                <a:latin typeface="Arial"/>
                <a:cs typeface="Arial"/>
              </a:rPr>
              <a:t>putt</a:t>
            </a:r>
            <a:r>
              <a:rPr lang="en-US" spc="4" dirty="0">
                <a:latin typeface="Arial"/>
                <a:cs typeface="Arial"/>
              </a:rPr>
              <a:t>i</a:t>
            </a:r>
            <a:r>
              <a:rPr lang="en-US" dirty="0">
                <a:latin typeface="Arial"/>
                <a:cs typeface="Arial"/>
              </a:rPr>
              <a:t>ng</a:t>
            </a:r>
            <a:r>
              <a:rPr lang="en-US" spc="-37" dirty="0">
                <a:latin typeface="Arial"/>
                <a:cs typeface="Arial"/>
              </a:rPr>
              <a:t> </a:t>
            </a:r>
            <a:r>
              <a:rPr lang="en-US" spc="4" dirty="0">
                <a:latin typeface="Arial"/>
                <a:cs typeface="Arial"/>
              </a:rPr>
              <a:t>si</a:t>
            </a:r>
            <a:r>
              <a:rPr lang="en-US" dirty="0">
                <a:latin typeface="Arial"/>
                <a:cs typeface="Arial"/>
              </a:rPr>
              <a:t>ng</a:t>
            </a:r>
            <a:r>
              <a:rPr lang="en-US" spc="4" dirty="0">
                <a:latin typeface="Arial"/>
                <a:cs typeface="Arial"/>
              </a:rPr>
              <a:t>l</a:t>
            </a:r>
            <a:r>
              <a:rPr lang="en-US" dirty="0">
                <a:latin typeface="Arial"/>
                <a:cs typeface="Arial"/>
              </a:rPr>
              <a:t>e</a:t>
            </a:r>
            <a:r>
              <a:rPr lang="en-US" spc="-61" dirty="0">
                <a:latin typeface="Arial"/>
                <a:cs typeface="Arial"/>
              </a:rPr>
              <a:t> </a:t>
            </a:r>
            <a:r>
              <a:rPr lang="en-US" dirty="0">
                <a:latin typeface="Arial"/>
                <a:cs typeface="Arial"/>
              </a:rPr>
              <a:t>fam</a:t>
            </a:r>
            <a:r>
              <a:rPr lang="en-US" spc="9" dirty="0">
                <a:latin typeface="Arial"/>
                <a:cs typeface="Arial"/>
              </a:rPr>
              <a:t>i</a:t>
            </a:r>
            <a:r>
              <a:rPr lang="en-US" spc="4" dirty="0">
                <a:latin typeface="Arial"/>
                <a:cs typeface="Arial"/>
              </a:rPr>
              <a:t>l</a:t>
            </a:r>
            <a:r>
              <a:rPr lang="en-US" dirty="0">
                <a:latin typeface="Arial"/>
                <a:cs typeface="Arial"/>
              </a:rPr>
              <a:t>y hou</a:t>
            </a:r>
            <a:r>
              <a:rPr lang="en-US" spc="4" dirty="0">
                <a:latin typeface="Arial"/>
                <a:cs typeface="Arial"/>
              </a:rPr>
              <a:t>si</a:t>
            </a:r>
            <a:r>
              <a:rPr lang="en-US" dirty="0">
                <a:latin typeface="Arial"/>
                <a:cs typeface="Arial"/>
              </a:rPr>
              <a:t>ng</a:t>
            </a:r>
            <a:r>
              <a:rPr lang="en-US" spc="-65" dirty="0">
                <a:latin typeface="Arial"/>
                <a:cs typeface="Arial"/>
              </a:rPr>
              <a:t> </a:t>
            </a:r>
            <a:r>
              <a:rPr lang="en-US" dirty="0">
                <a:latin typeface="Arial"/>
                <a:cs typeface="Arial"/>
              </a:rPr>
              <a:t>on</a:t>
            </a:r>
            <a:r>
              <a:rPr lang="en-US" spc="-7" dirty="0">
                <a:latin typeface="Arial"/>
                <a:cs typeface="Arial"/>
              </a:rPr>
              <a:t> </a:t>
            </a:r>
            <a:r>
              <a:rPr lang="en-US" dirty="0">
                <a:latin typeface="Arial"/>
                <a:cs typeface="Arial"/>
              </a:rPr>
              <a:t>the</a:t>
            </a:r>
            <a:r>
              <a:rPr lang="en-US" spc="-22" dirty="0">
                <a:latin typeface="Arial"/>
                <a:cs typeface="Arial"/>
              </a:rPr>
              <a:t> </a:t>
            </a:r>
            <a:r>
              <a:rPr lang="en-US" dirty="0">
                <a:latin typeface="Arial"/>
                <a:cs typeface="Arial"/>
              </a:rPr>
              <a:t>m</a:t>
            </a:r>
            <a:r>
              <a:rPr lang="en-US" spc="4" dirty="0">
                <a:latin typeface="Arial"/>
                <a:cs typeface="Arial"/>
              </a:rPr>
              <a:t>a</a:t>
            </a:r>
            <a:r>
              <a:rPr lang="en-US" dirty="0">
                <a:latin typeface="Arial"/>
                <a:cs typeface="Arial"/>
              </a:rPr>
              <a:t>rket</a:t>
            </a:r>
            <a:r>
              <a:rPr lang="en-US" spc="-23" dirty="0">
                <a:latin typeface="Arial"/>
                <a:cs typeface="Arial"/>
              </a:rPr>
              <a:t> </a:t>
            </a:r>
            <a:r>
              <a:rPr lang="en-US" dirty="0">
                <a:latin typeface="Arial"/>
                <a:cs typeface="Arial"/>
              </a:rPr>
              <a:t>ad</a:t>
            </a:r>
            <a:r>
              <a:rPr lang="en-US" spc="4" dirty="0">
                <a:latin typeface="Arial"/>
                <a:cs typeface="Arial"/>
              </a:rPr>
              <a:t>j</a:t>
            </a:r>
            <a:r>
              <a:rPr lang="en-US" dirty="0">
                <a:latin typeface="Arial"/>
                <a:cs typeface="Arial"/>
              </a:rPr>
              <a:t>a</a:t>
            </a:r>
            <a:r>
              <a:rPr lang="en-US" spc="4" dirty="0">
                <a:latin typeface="Arial"/>
                <a:cs typeface="Arial"/>
              </a:rPr>
              <a:t>c</a:t>
            </a:r>
            <a:r>
              <a:rPr lang="en-US" dirty="0">
                <a:latin typeface="Arial"/>
                <a:cs typeface="Arial"/>
              </a:rPr>
              <a:t>ent</a:t>
            </a:r>
            <a:r>
              <a:rPr lang="en-US" spc="-60" dirty="0">
                <a:latin typeface="Arial"/>
                <a:cs typeface="Arial"/>
              </a:rPr>
              <a:t> </a:t>
            </a:r>
            <a:r>
              <a:rPr lang="en-US" dirty="0">
                <a:latin typeface="Arial"/>
                <a:cs typeface="Arial"/>
              </a:rPr>
              <a:t>to</a:t>
            </a:r>
            <a:r>
              <a:rPr lang="en-US" spc="1" dirty="0">
                <a:latin typeface="Arial"/>
                <a:cs typeface="Arial"/>
              </a:rPr>
              <a:t> </a:t>
            </a:r>
            <a:r>
              <a:rPr lang="en-US" spc="4" dirty="0">
                <a:latin typeface="Arial"/>
                <a:cs typeface="Arial"/>
              </a:rPr>
              <a:t>c</a:t>
            </a:r>
            <a:r>
              <a:rPr lang="en-US" dirty="0">
                <a:latin typeface="Arial"/>
                <a:cs typeface="Arial"/>
              </a:rPr>
              <a:t>ampus and</a:t>
            </a:r>
            <a:r>
              <a:rPr lang="en-US" spc="-26" dirty="0">
                <a:latin typeface="Arial"/>
                <a:cs typeface="Arial"/>
              </a:rPr>
              <a:t> </a:t>
            </a:r>
            <a:r>
              <a:rPr lang="en-US" spc="4" dirty="0">
                <a:latin typeface="Arial"/>
                <a:cs typeface="Arial"/>
              </a:rPr>
              <a:t>s</a:t>
            </a:r>
            <a:r>
              <a:rPr lang="en-US" dirty="0">
                <a:latin typeface="Arial"/>
                <a:cs typeface="Arial"/>
              </a:rPr>
              <a:t>tudent</a:t>
            </a:r>
            <a:r>
              <a:rPr lang="en-US" spc="-37" dirty="0">
                <a:latin typeface="Arial"/>
                <a:cs typeface="Arial"/>
              </a:rPr>
              <a:t> </a:t>
            </a:r>
            <a:r>
              <a:rPr lang="en-US" dirty="0">
                <a:latin typeface="Arial"/>
                <a:cs typeface="Arial"/>
              </a:rPr>
              <a:t>areas</a:t>
            </a:r>
            <a:r>
              <a:rPr lang="en-US" dirty="0" smtClean="0">
                <a:latin typeface="Arial"/>
                <a:cs typeface="Arial"/>
              </a:rPr>
              <a:t>.</a:t>
            </a:r>
          </a:p>
          <a:p>
            <a:pPr marL="12700">
              <a:lnSpc>
                <a:spcPct val="100041"/>
              </a:lnSpc>
            </a:pPr>
            <a:endParaRPr lang="en-US" dirty="0">
              <a:latin typeface="Arial"/>
              <a:cs typeface="Arial"/>
            </a:endParaRPr>
          </a:p>
          <a:p>
            <a:pPr marL="12700" marR="35049">
              <a:lnSpc>
                <a:spcPts val="1730"/>
              </a:lnSpc>
              <a:spcBef>
                <a:spcPts val="86"/>
              </a:spcBef>
            </a:pPr>
            <a:r>
              <a:rPr lang="en-US" dirty="0">
                <a:latin typeface="Arial"/>
                <a:cs typeface="Arial"/>
              </a:rPr>
              <a:t>Hou</a:t>
            </a:r>
            <a:r>
              <a:rPr lang="en-US" spc="4" dirty="0">
                <a:latin typeface="Arial"/>
                <a:cs typeface="Arial"/>
              </a:rPr>
              <a:t>si</a:t>
            </a:r>
            <a:r>
              <a:rPr lang="en-US" dirty="0">
                <a:latin typeface="Arial"/>
                <a:cs typeface="Arial"/>
              </a:rPr>
              <a:t>ng</a:t>
            </a:r>
            <a:r>
              <a:rPr lang="en-US" spc="-68" dirty="0">
                <a:latin typeface="Arial"/>
                <a:cs typeface="Arial"/>
              </a:rPr>
              <a:t> </a:t>
            </a:r>
            <a:r>
              <a:rPr lang="en-US" dirty="0">
                <a:latin typeface="Arial"/>
                <a:cs typeface="Arial"/>
              </a:rPr>
              <a:t>pri</a:t>
            </a:r>
            <a:r>
              <a:rPr lang="en-US" spc="9" dirty="0">
                <a:latin typeface="Arial"/>
                <a:cs typeface="Arial"/>
              </a:rPr>
              <a:t>c</a:t>
            </a:r>
            <a:r>
              <a:rPr lang="en-US" dirty="0">
                <a:latin typeface="Arial"/>
                <a:cs typeface="Arial"/>
              </a:rPr>
              <a:t>e</a:t>
            </a:r>
            <a:r>
              <a:rPr lang="en-US" spc="-34" dirty="0">
                <a:latin typeface="Arial"/>
                <a:cs typeface="Arial"/>
              </a:rPr>
              <a:t> </a:t>
            </a:r>
            <a:r>
              <a:rPr lang="en-US" dirty="0">
                <a:latin typeface="Arial"/>
                <a:cs typeface="Arial"/>
              </a:rPr>
              <a:t>po</a:t>
            </a:r>
            <a:r>
              <a:rPr lang="en-US" spc="4" dirty="0">
                <a:latin typeface="Arial"/>
                <a:cs typeface="Arial"/>
              </a:rPr>
              <a:t>i</a:t>
            </a:r>
            <a:r>
              <a:rPr lang="en-US" dirty="0">
                <a:latin typeface="Arial"/>
                <a:cs typeface="Arial"/>
              </a:rPr>
              <a:t>nts</a:t>
            </a:r>
            <a:r>
              <a:rPr lang="en-US" spc="-37" dirty="0">
                <a:latin typeface="Arial"/>
                <a:cs typeface="Arial"/>
              </a:rPr>
              <a:t> </a:t>
            </a:r>
            <a:r>
              <a:rPr lang="en-US" spc="-37" dirty="0" smtClean="0">
                <a:latin typeface="Arial"/>
                <a:cs typeface="Arial"/>
              </a:rPr>
              <a:t>in near-campus neighborhoods </a:t>
            </a:r>
            <a:r>
              <a:rPr lang="en-US" dirty="0" smtClean="0">
                <a:latin typeface="Arial"/>
                <a:cs typeface="Arial"/>
              </a:rPr>
              <a:t>are</a:t>
            </a:r>
            <a:r>
              <a:rPr lang="en-US" spc="-13" dirty="0" smtClean="0">
                <a:latin typeface="Arial"/>
                <a:cs typeface="Arial"/>
              </a:rPr>
              <a:t> </a:t>
            </a:r>
            <a:r>
              <a:rPr lang="en-US" dirty="0">
                <a:latin typeface="Arial"/>
                <a:cs typeface="Arial"/>
              </a:rPr>
              <a:t>h</a:t>
            </a:r>
            <a:r>
              <a:rPr lang="en-US" spc="4" dirty="0">
                <a:latin typeface="Arial"/>
                <a:cs typeface="Arial"/>
              </a:rPr>
              <a:t>i</a:t>
            </a:r>
            <a:r>
              <a:rPr lang="en-US" dirty="0">
                <a:latin typeface="Arial"/>
                <a:cs typeface="Arial"/>
              </a:rPr>
              <a:t>gh,</a:t>
            </a:r>
            <a:r>
              <a:rPr lang="en-US" spc="-34" dirty="0">
                <a:latin typeface="Arial"/>
                <a:cs typeface="Arial"/>
              </a:rPr>
              <a:t> </a:t>
            </a:r>
            <a:r>
              <a:rPr lang="en-US" dirty="0" smtClean="0">
                <a:latin typeface="Arial"/>
                <a:cs typeface="Arial"/>
              </a:rPr>
              <a:t>but roughly consistent with price points in the core of the city, making it extremely difficult for a new family to afford.</a:t>
            </a:r>
            <a:endParaRPr lang="en-US" dirty="0">
              <a:latin typeface="Arial"/>
              <a:cs typeface="Arial"/>
            </a:endParaRPr>
          </a:p>
          <a:p>
            <a:pPr marL="12700">
              <a:lnSpc>
                <a:spcPct val="95825"/>
              </a:lnSpc>
            </a:pPr>
            <a:endParaRPr lang="en-US" dirty="0">
              <a:latin typeface="Arial"/>
              <a:cs typeface="Arial"/>
            </a:endParaRPr>
          </a:p>
          <a:p>
            <a:pPr marL="12700">
              <a:lnSpc>
                <a:spcPts val="1730"/>
              </a:lnSpc>
              <a:spcBef>
                <a:spcPts val="86"/>
              </a:spcBef>
            </a:pPr>
            <a:r>
              <a:rPr lang="en-US" dirty="0" smtClean="0">
                <a:latin typeface="Arial"/>
                <a:cs typeface="Arial"/>
              </a:rPr>
              <a:t>As a result, single family homes adjacent to campus are targets for conversion to investment rentals for students or others. </a:t>
            </a:r>
          </a:p>
          <a:p>
            <a:pPr marL="12700">
              <a:lnSpc>
                <a:spcPct val="100041"/>
              </a:lnSpc>
            </a:pPr>
            <a:endParaRPr lang="en-US" dirty="0" smtClean="0">
              <a:latin typeface="Arial"/>
              <a:cs typeface="Arial"/>
            </a:endParaRPr>
          </a:p>
        </p:txBody>
      </p:sp>
    </p:spTree>
    <p:extLst>
      <p:ext uri="{BB962C8B-B14F-4D97-AF65-F5344CB8AC3E}">
        <p14:creationId xmlns:p14="http://schemas.microsoft.com/office/powerpoint/2010/main" val="197107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9" y="365125"/>
            <a:ext cx="5825358" cy="1325563"/>
          </a:xfrm>
        </p:spPr>
        <p:txBody>
          <a:bodyPr>
            <a:normAutofit/>
          </a:bodyPr>
          <a:lstStyle/>
          <a:p>
            <a:r>
              <a:rPr lang="en-US" sz="3200" dirty="0" smtClean="0"/>
              <a:t>Burlington has greater people density in its core</a:t>
            </a:r>
            <a:endParaRPr lang="en-US" sz="3200" dirty="0"/>
          </a:p>
        </p:txBody>
      </p:sp>
      <p:sp>
        <p:nvSpPr>
          <p:cNvPr id="3" name="object 7"/>
          <p:cNvSpPr/>
          <p:nvPr/>
        </p:nvSpPr>
        <p:spPr>
          <a:xfrm>
            <a:off x="7654159" y="178096"/>
            <a:ext cx="3689971" cy="3262884"/>
          </a:xfrm>
          <a:prstGeom prst="rect">
            <a:avLst/>
          </a:prstGeom>
          <a:blipFill>
            <a:blip r:embed="rId3" cstate="print"/>
            <a:stretch>
              <a:fillRect/>
            </a:stretch>
          </a:blipFill>
        </p:spPr>
        <p:txBody>
          <a:bodyPr wrap="square" lIns="0" tIns="0" rIns="0" bIns="0" rtlCol="0">
            <a:noAutofit/>
          </a:bodyPr>
          <a:lstStyle/>
          <a:p>
            <a:endParaRPr/>
          </a:p>
        </p:txBody>
      </p:sp>
      <p:sp>
        <p:nvSpPr>
          <p:cNvPr id="4" name="object 8"/>
          <p:cNvSpPr/>
          <p:nvPr/>
        </p:nvSpPr>
        <p:spPr>
          <a:xfrm>
            <a:off x="7598978" y="3440980"/>
            <a:ext cx="3745151" cy="3107435"/>
          </a:xfrm>
          <a:prstGeom prst="rect">
            <a:avLst/>
          </a:prstGeom>
          <a:blipFill>
            <a:blip r:embed="rId4" cstate="print"/>
            <a:stretch>
              <a:fillRect/>
            </a:stretch>
          </a:blipFill>
        </p:spPr>
        <p:txBody>
          <a:bodyPr wrap="square" lIns="0" tIns="0" rIns="0" bIns="0" rtlCol="0">
            <a:noAutofit/>
          </a:bodyPr>
          <a:lstStyle/>
          <a:p>
            <a:endParaRPr/>
          </a:p>
        </p:txBody>
      </p:sp>
      <p:sp>
        <p:nvSpPr>
          <p:cNvPr id="5" name="Rectangle 4"/>
          <p:cNvSpPr/>
          <p:nvPr/>
        </p:nvSpPr>
        <p:spPr>
          <a:xfrm>
            <a:off x="796158" y="2278116"/>
            <a:ext cx="6164317" cy="3926716"/>
          </a:xfrm>
          <a:prstGeom prst="rect">
            <a:avLst/>
          </a:prstGeom>
        </p:spPr>
        <p:txBody>
          <a:bodyPr wrap="square">
            <a:spAutoFit/>
          </a:bodyPr>
          <a:lstStyle/>
          <a:p>
            <a:pPr marL="12700" marR="22349">
              <a:lnSpc>
                <a:spcPts val="1730"/>
              </a:lnSpc>
              <a:spcBef>
                <a:spcPts val="86"/>
              </a:spcBef>
            </a:pPr>
            <a:r>
              <a:rPr lang="en-US" sz="2000" dirty="0">
                <a:latin typeface="Arial"/>
                <a:cs typeface="Arial"/>
              </a:rPr>
              <a:t>The</a:t>
            </a:r>
            <a:r>
              <a:rPr lang="en-US" sz="2000" spc="-17" dirty="0">
                <a:latin typeface="Arial"/>
                <a:cs typeface="Arial"/>
              </a:rPr>
              <a:t> </a:t>
            </a:r>
            <a:r>
              <a:rPr lang="en-US" sz="2000" dirty="0">
                <a:latin typeface="Arial"/>
                <a:cs typeface="Arial"/>
              </a:rPr>
              <a:t>areas</a:t>
            </a:r>
            <a:r>
              <a:rPr lang="en-US" sz="2000" spc="-39" dirty="0">
                <a:latin typeface="Arial"/>
                <a:cs typeface="Arial"/>
              </a:rPr>
              <a:t> </a:t>
            </a:r>
            <a:r>
              <a:rPr lang="en-US" sz="2000" spc="-9" dirty="0">
                <a:latin typeface="Arial"/>
                <a:cs typeface="Arial"/>
              </a:rPr>
              <a:t>w</a:t>
            </a:r>
            <a:r>
              <a:rPr lang="en-US" sz="2000" spc="4" dirty="0">
                <a:latin typeface="Arial"/>
                <a:cs typeface="Arial"/>
              </a:rPr>
              <a:t>i</a:t>
            </a:r>
            <a:r>
              <a:rPr lang="en-US" sz="2000" dirty="0">
                <a:latin typeface="Arial"/>
                <a:cs typeface="Arial"/>
              </a:rPr>
              <a:t>th</a:t>
            </a:r>
            <a:r>
              <a:rPr lang="en-US" sz="2000" spc="-18" dirty="0">
                <a:latin typeface="Arial"/>
                <a:cs typeface="Arial"/>
              </a:rPr>
              <a:t> </a:t>
            </a:r>
            <a:r>
              <a:rPr lang="en-US" sz="2000" dirty="0">
                <a:latin typeface="Arial"/>
                <a:cs typeface="Arial"/>
              </a:rPr>
              <a:t>h</a:t>
            </a:r>
            <a:r>
              <a:rPr lang="en-US" sz="2000" spc="4" dirty="0">
                <a:latin typeface="Arial"/>
                <a:cs typeface="Arial"/>
              </a:rPr>
              <a:t>i</a:t>
            </a:r>
            <a:r>
              <a:rPr lang="en-US" sz="2000" dirty="0">
                <a:latin typeface="Arial"/>
                <a:cs typeface="Arial"/>
              </a:rPr>
              <a:t>gher</a:t>
            </a:r>
            <a:r>
              <a:rPr lang="en-US" sz="2000" spc="-34" dirty="0">
                <a:latin typeface="Arial"/>
                <a:cs typeface="Arial"/>
              </a:rPr>
              <a:t> </a:t>
            </a:r>
            <a:r>
              <a:rPr lang="en-US" sz="2000" dirty="0">
                <a:latin typeface="Arial"/>
                <a:cs typeface="Arial"/>
              </a:rPr>
              <a:t>den</a:t>
            </a:r>
            <a:r>
              <a:rPr lang="en-US" sz="2000" spc="4" dirty="0">
                <a:latin typeface="Arial"/>
                <a:cs typeface="Arial"/>
              </a:rPr>
              <a:t>si</a:t>
            </a:r>
            <a:r>
              <a:rPr lang="en-US" sz="2000" dirty="0">
                <a:latin typeface="Arial"/>
                <a:cs typeface="Arial"/>
              </a:rPr>
              <a:t>ty</a:t>
            </a:r>
            <a:r>
              <a:rPr lang="en-US" sz="2000" spc="-55" dirty="0">
                <a:latin typeface="Arial"/>
                <a:cs typeface="Arial"/>
              </a:rPr>
              <a:t> </a:t>
            </a:r>
            <a:r>
              <a:rPr lang="en-US" sz="2000" dirty="0">
                <a:latin typeface="Arial"/>
                <a:cs typeface="Arial"/>
              </a:rPr>
              <a:t>of</a:t>
            </a:r>
            <a:r>
              <a:rPr lang="en-US" sz="2000" spc="-3" dirty="0">
                <a:latin typeface="Arial"/>
                <a:cs typeface="Arial"/>
              </a:rPr>
              <a:t> </a:t>
            </a:r>
            <a:r>
              <a:rPr lang="en-US" sz="2000" spc="4" dirty="0" smtClean="0">
                <a:latin typeface="Arial"/>
                <a:cs typeface="Arial"/>
              </a:rPr>
              <a:t>s</a:t>
            </a:r>
            <a:r>
              <a:rPr lang="en-US" sz="2000" dirty="0" smtClean="0">
                <a:latin typeface="Arial"/>
                <a:cs typeface="Arial"/>
              </a:rPr>
              <a:t>tudent renters also have </a:t>
            </a:r>
            <a:r>
              <a:rPr lang="en-US" sz="2000" dirty="0">
                <a:latin typeface="Arial"/>
                <a:cs typeface="Arial"/>
              </a:rPr>
              <a:t>the</a:t>
            </a:r>
            <a:r>
              <a:rPr lang="en-US" sz="2000" spc="-7" dirty="0">
                <a:latin typeface="Arial"/>
                <a:cs typeface="Arial"/>
              </a:rPr>
              <a:t> </a:t>
            </a:r>
            <a:r>
              <a:rPr lang="en-US" sz="2000" dirty="0">
                <a:latin typeface="Arial"/>
                <a:cs typeface="Arial"/>
              </a:rPr>
              <a:t>h</a:t>
            </a:r>
            <a:r>
              <a:rPr lang="en-US" sz="2000" spc="4" dirty="0">
                <a:latin typeface="Arial"/>
                <a:cs typeface="Arial"/>
              </a:rPr>
              <a:t>i</a:t>
            </a:r>
            <a:r>
              <a:rPr lang="en-US" sz="2000" dirty="0">
                <a:latin typeface="Arial"/>
                <a:cs typeface="Arial"/>
              </a:rPr>
              <a:t>ghe</a:t>
            </a:r>
            <a:r>
              <a:rPr lang="en-US" sz="2000" spc="4" dirty="0">
                <a:latin typeface="Arial"/>
                <a:cs typeface="Arial"/>
              </a:rPr>
              <a:t>s</a:t>
            </a:r>
            <a:r>
              <a:rPr lang="en-US" sz="2000" dirty="0">
                <a:latin typeface="Arial"/>
                <a:cs typeface="Arial"/>
              </a:rPr>
              <a:t>t</a:t>
            </a:r>
            <a:r>
              <a:rPr lang="en-US" sz="2000" spc="-47" dirty="0">
                <a:latin typeface="Arial"/>
                <a:cs typeface="Arial"/>
              </a:rPr>
              <a:t> </a:t>
            </a:r>
            <a:r>
              <a:rPr lang="en-US" sz="2000" dirty="0">
                <a:latin typeface="Arial"/>
                <a:cs typeface="Arial"/>
              </a:rPr>
              <a:t>peop</a:t>
            </a:r>
            <a:r>
              <a:rPr lang="en-US" sz="2000" spc="9" dirty="0">
                <a:latin typeface="Arial"/>
                <a:cs typeface="Arial"/>
              </a:rPr>
              <a:t>l</a:t>
            </a:r>
            <a:r>
              <a:rPr lang="en-US" sz="2000" dirty="0">
                <a:latin typeface="Arial"/>
                <a:cs typeface="Arial"/>
              </a:rPr>
              <a:t>e den</a:t>
            </a:r>
            <a:r>
              <a:rPr lang="en-US" sz="2000" spc="4" dirty="0">
                <a:latin typeface="Arial"/>
                <a:cs typeface="Arial"/>
              </a:rPr>
              <a:t>si</a:t>
            </a:r>
            <a:r>
              <a:rPr lang="en-US" sz="2000" dirty="0">
                <a:latin typeface="Arial"/>
                <a:cs typeface="Arial"/>
              </a:rPr>
              <a:t>ty</a:t>
            </a:r>
            <a:r>
              <a:rPr lang="en-US" sz="2000" spc="-55" dirty="0">
                <a:latin typeface="Arial"/>
                <a:cs typeface="Arial"/>
              </a:rPr>
              <a:t> </a:t>
            </a:r>
            <a:r>
              <a:rPr lang="en-US" sz="2000" spc="4" dirty="0">
                <a:latin typeface="Arial"/>
                <a:cs typeface="Arial"/>
              </a:rPr>
              <a:t>i</a:t>
            </a:r>
            <a:r>
              <a:rPr lang="en-US" sz="2000" dirty="0">
                <a:latin typeface="Arial"/>
                <a:cs typeface="Arial"/>
              </a:rPr>
              <a:t>n</a:t>
            </a:r>
            <a:r>
              <a:rPr lang="en-US" sz="2000" spc="-12" dirty="0">
                <a:latin typeface="Arial"/>
                <a:cs typeface="Arial"/>
              </a:rPr>
              <a:t> </a:t>
            </a:r>
            <a:r>
              <a:rPr lang="en-US" sz="2000" dirty="0">
                <a:latin typeface="Arial"/>
                <a:cs typeface="Arial"/>
              </a:rPr>
              <a:t>the</a:t>
            </a:r>
            <a:r>
              <a:rPr lang="en-US" sz="2000" spc="-7" dirty="0">
                <a:latin typeface="Arial"/>
                <a:cs typeface="Arial"/>
              </a:rPr>
              <a:t> </a:t>
            </a:r>
            <a:r>
              <a:rPr lang="en-US" sz="2000" spc="4" dirty="0">
                <a:latin typeface="Arial"/>
                <a:cs typeface="Arial"/>
              </a:rPr>
              <a:t>ci</a:t>
            </a:r>
            <a:r>
              <a:rPr lang="en-US" sz="2000" dirty="0">
                <a:latin typeface="Arial"/>
                <a:cs typeface="Arial"/>
              </a:rPr>
              <a:t>ty</a:t>
            </a:r>
            <a:r>
              <a:rPr lang="en-US" sz="2000" spc="-28" dirty="0">
                <a:latin typeface="Arial"/>
                <a:cs typeface="Arial"/>
              </a:rPr>
              <a:t> </a:t>
            </a:r>
            <a:r>
              <a:rPr lang="en-US" sz="2000" spc="-28" dirty="0" smtClean="0">
                <a:latin typeface="Arial"/>
                <a:cs typeface="Arial"/>
              </a:rPr>
              <a:t>(city-wide ~ 5.7 bedrooms per acre) </a:t>
            </a:r>
            <a:r>
              <a:rPr lang="en-US" sz="2000" dirty="0" smtClean="0">
                <a:latin typeface="Arial"/>
                <a:cs typeface="Arial"/>
              </a:rPr>
              <a:t>and</a:t>
            </a:r>
            <a:r>
              <a:rPr lang="en-US" sz="2000" spc="-11" dirty="0" smtClean="0">
                <a:latin typeface="Arial"/>
                <a:cs typeface="Arial"/>
              </a:rPr>
              <a:t> </a:t>
            </a:r>
            <a:r>
              <a:rPr lang="en-US" sz="2000" dirty="0">
                <a:latin typeface="Arial"/>
                <a:cs typeface="Arial"/>
              </a:rPr>
              <a:t>are</a:t>
            </a:r>
            <a:r>
              <a:rPr lang="en-US" sz="2000" spc="-13" dirty="0">
                <a:latin typeface="Arial"/>
                <a:cs typeface="Arial"/>
              </a:rPr>
              <a:t> </a:t>
            </a:r>
            <a:r>
              <a:rPr lang="en-US" sz="2000" spc="4" dirty="0">
                <a:latin typeface="Arial"/>
                <a:cs typeface="Arial"/>
              </a:rPr>
              <a:t>l</a:t>
            </a:r>
            <a:r>
              <a:rPr lang="en-US" sz="2000" dirty="0">
                <a:latin typeface="Arial"/>
                <a:cs typeface="Arial"/>
              </a:rPr>
              <a:t>o</a:t>
            </a:r>
            <a:r>
              <a:rPr lang="en-US" sz="2000" spc="4" dirty="0">
                <a:latin typeface="Arial"/>
                <a:cs typeface="Arial"/>
              </a:rPr>
              <a:t>c</a:t>
            </a:r>
            <a:r>
              <a:rPr lang="en-US" sz="2000" dirty="0">
                <a:latin typeface="Arial"/>
                <a:cs typeface="Arial"/>
              </a:rPr>
              <a:t>ated</a:t>
            </a:r>
            <a:r>
              <a:rPr lang="en-US" sz="2000" spc="-51" dirty="0">
                <a:latin typeface="Arial"/>
                <a:cs typeface="Arial"/>
              </a:rPr>
              <a:t> </a:t>
            </a:r>
            <a:r>
              <a:rPr lang="en-US" sz="2000" spc="4" dirty="0">
                <a:latin typeface="Arial"/>
                <a:cs typeface="Arial"/>
              </a:rPr>
              <a:t>i</a:t>
            </a:r>
            <a:r>
              <a:rPr lang="en-US" sz="2000" dirty="0">
                <a:latin typeface="Arial"/>
                <a:cs typeface="Arial"/>
              </a:rPr>
              <a:t>n h</a:t>
            </a:r>
            <a:r>
              <a:rPr lang="en-US" sz="2000" spc="4" dirty="0">
                <a:latin typeface="Arial"/>
                <a:cs typeface="Arial"/>
              </a:rPr>
              <a:t>is</a:t>
            </a:r>
            <a:r>
              <a:rPr lang="en-US" sz="2000" dirty="0">
                <a:latin typeface="Arial"/>
                <a:cs typeface="Arial"/>
              </a:rPr>
              <a:t>toric</a:t>
            </a:r>
            <a:r>
              <a:rPr lang="en-US" sz="2000" spc="-50" dirty="0">
                <a:latin typeface="Arial"/>
                <a:cs typeface="Arial"/>
              </a:rPr>
              <a:t> </a:t>
            </a:r>
            <a:r>
              <a:rPr lang="en-US" sz="2000" dirty="0">
                <a:latin typeface="Arial"/>
                <a:cs typeface="Arial"/>
              </a:rPr>
              <a:t>ne</a:t>
            </a:r>
            <a:r>
              <a:rPr lang="en-US" sz="2000" spc="4" dirty="0">
                <a:latin typeface="Arial"/>
                <a:cs typeface="Arial"/>
              </a:rPr>
              <a:t>i</a:t>
            </a:r>
            <a:r>
              <a:rPr lang="en-US" sz="2000" dirty="0">
                <a:latin typeface="Arial"/>
                <a:cs typeface="Arial"/>
              </a:rPr>
              <a:t>ghborhoods</a:t>
            </a:r>
            <a:r>
              <a:rPr lang="en-US" sz="2000" spc="-100" dirty="0">
                <a:latin typeface="Arial"/>
                <a:cs typeface="Arial"/>
              </a:rPr>
              <a:t> </a:t>
            </a:r>
            <a:r>
              <a:rPr lang="en-US" sz="2000" dirty="0">
                <a:latin typeface="Arial"/>
                <a:cs typeface="Arial"/>
              </a:rPr>
              <a:t>ea</a:t>
            </a:r>
            <a:r>
              <a:rPr lang="en-US" sz="2000" spc="4" dirty="0">
                <a:latin typeface="Arial"/>
                <a:cs typeface="Arial"/>
              </a:rPr>
              <a:t>s</a:t>
            </a:r>
            <a:r>
              <a:rPr lang="en-US" sz="2000" dirty="0">
                <a:latin typeface="Arial"/>
                <a:cs typeface="Arial"/>
              </a:rPr>
              <a:t>t</a:t>
            </a:r>
            <a:r>
              <a:rPr lang="en-US" sz="2000" spc="-15" dirty="0">
                <a:latin typeface="Arial"/>
                <a:cs typeface="Arial"/>
              </a:rPr>
              <a:t> </a:t>
            </a:r>
            <a:r>
              <a:rPr lang="en-US" sz="2000" dirty="0">
                <a:latin typeface="Arial"/>
                <a:cs typeface="Arial"/>
              </a:rPr>
              <a:t>of</a:t>
            </a:r>
            <a:r>
              <a:rPr lang="en-US" sz="2000" spc="-3" dirty="0">
                <a:latin typeface="Arial"/>
                <a:cs typeface="Arial"/>
              </a:rPr>
              <a:t> </a:t>
            </a:r>
            <a:r>
              <a:rPr lang="en-US" sz="2000" dirty="0">
                <a:latin typeface="Arial"/>
                <a:cs typeface="Arial"/>
              </a:rPr>
              <a:t>do</a:t>
            </a:r>
            <a:r>
              <a:rPr lang="en-US" sz="2000" spc="-9" dirty="0">
                <a:latin typeface="Arial"/>
                <a:cs typeface="Arial"/>
              </a:rPr>
              <a:t>w</a:t>
            </a:r>
            <a:r>
              <a:rPr lang="en-US" sz="2000" dirty="0">
                <a:latin typeface="Arial"/>
                <a:cs typeface="Arial"/>
              </a:rPr>
              <a:t>nto</a:t>
            </a:r>
            <a:r>
              <a:rPr lang="en-US" sz="2000" spc="-9" dirty="0">
                <a:latin typeface="Arial"/>
                <a:cs typeface="Arial"/>
              </a:rPr>
              <a:t>w</a:t>
            </a:r>
            <a:r>
              <a:rPr lang="en-US" sz="2000" dirty="0">
                <a:latin typeface="Arial"/>
                <a:cs typeface="Arial"/>
              </a:rPr>
              <a:t>n, </a:t>
            </a:r>
            <a:r>
              <a:rPr lang="en-US" sz="2000" spc="4" dirty="0">
                <a:latin typeface="Arial"/>
                <a:cs typeface="Arial"/>
              </a:rPr>
              <a:t>s</a:t>
            </a:r>
            <a:r>
              <a:rPr lang="en-US" sz="2000" dirty="0">
                <a:latin typeface="Arial"/>
                <a:cs typeface="Arial"/>
              </a:rPr>
              <a:t>uggest</a:t>
            </a:r>
            <a:r>
              <a:rPr lang="en-US" sz="2000" spc="4" dirty="0">
                <a:latin typeface="Arial"/>
                <a:cs typeface="Arial"/>
              </a:rPr>
              <a:t>i</a:t>
            </a:r>
            <a:r>
              <a:rPr lang="en-US" sz="2000" dirty="0">
                <a:latin typeface="Arial"/>
                <a:cs typeface="Arial"/>
              </a:rPr>
              <a:t>ng</a:t>
            </a:r>
            <a:r>
              <a:rPr lang="en-US" sz="2000" spc="-92" dirty="0">
                <a:latin typeface="Arial"/>
                <a:cs typeface="Arial"/>
              </a:rPr>
              <a:t> </a:t>
            </a:r>
            <a:r>
              <a:rPr lang="en-US" sz="2000" dirty="0">
                <a:latin typeface="Arial"/>
                <a:cs typeface="Arial"/>
              </a:rPr>
              <a:t>the</a:t>
            </a:r>
            <a:r>
              <a:rPr lang="en-US" sz="2000" spc="-12" dirty="0">
                <a:latin typeface="Arial"/>
                <a:cs typeface="Arial"/>
              </a:rPr>
              <a:t> </a:t>
            </a:r>
            <a:r>
              <a:rPr lang="en-US" sz="2000" spc="4" dirty="0">
                <a:latin typeface="Arial"/>
                <a:cs typeface="Arial"/>
              </a:rPr>
              <a:t>c</a:t>
            </a:r>
            <a:r>
              <a:rPr lang="en-US" sz="2000" dirty="0">
                <a:latin typeface="Arial"/>
                <a:cs typeface="Arial"/>
              </a:rPr>
              <a:t>a</a:t>
            </a:r>
            <a:r>
              <a:rPr lang="en-US" sz="2000" spc="-4" dirty="0">
                <a:latin typeface="Arial"/>
                <a:cs typeface="Arial"/>
              </a:rPr>
              <a:t>r</a:t>
            </a:r>
            <a:r>
              <a:rPr lang="en-US" sz="2000" dirty="0">
                <a:latin typeface="Arial"/>
                <a:cs typeface="Arial"/>
              </a:rPr>
              <a:t>r</a:t>
            </a:r>
            <a:r>
              <a:rPr lang="en-US" sz="2000" spc="-25" dirty="0">
                <a:latin typeface="Arial"/>
                <a:cs typeface="Arial"/>
              </a:rPr>
              <a:t>y</a:t>
            </a:r>
            <a:r>
              <a:rPr lang="en-US" sz="2000" spc="4" dirty="0">
                <a:latin typeface="Arial"/>
                <a:cs typeface="Arial"/>
              </a:rPr>
              <a:t>i</a:t>
            </a:r>
            <a:r>
              <a:rPr lang="en-US" sz="2000" dirty="0">
                <a:latin typeface="Arial"/>
                <a:cs typeface="Arial"/>
              </a:rPr>
              <a:t>ng</a:t>
            </a:r>
            <a:r>
              <a:rPr lang="en-US" sz="2000" spc="-21" dirty="0">
                <a:latin typeface="Arial"/>
                <a:cs typeface="Arial"/>
              </a:rPr>
              <a:t> </a:t>
            </a:r>
            <a:r>
              <a:rPr lang="en-US" sz="2000" spc="4" dirty="0">
                <a:latin typeface="Arial"/>
                <a:cs typeface="Arial"/>
              </a:rPr>
              <a:t>c</a:t>
            </a:r>
            <a:r>
              <a:rPr lang="en-US" sz="2000" dirty="0">
                <a:latin typeface="Arial"/>
                <a:cs typeface="Arial"/>
              </a:rPr>
              <a:t>apac</a:t>
            </a:r>
            <a:r>
              <a:rPr lang="en-US" sz="2000" spc="4" dirty="0">
                <a:latin typeface="Arial"/>
                <a:cs typeface="Arial"/>
              </a:rPr>
              <a:t>i</a:t>
            </a:r>
            <a:r>
              <a:rPr lang="en-US" sz="2000" dirty="0">
                <a:latin typeface="Arial"/>
                <a:cs typeface="Arial"/>
              </a:rPr>
              <a:t>ty</a:t>
            </a:r>
            <a:r>
              <a:rPr lang="en-US" sz="2000" spc="-56" dirty="0">
                <a:latin typeface="Arial"/>
                <a:cs typeface="Arial"/>
              </a:rPr>
              <a:t> </a:t>
            </a:r>
            <a:r>
              <a:rPr lang="en-US" sz="2000" dirty="0" smtClean="0">
                <a:latin typeface="Arial"/>
                <a:cs typeface="Arial"/>
              </a:rPr>
              <a:t>of </a:t>
            </a:r>
            <a:r>
              <a:rPr lang="en-US" sz="2000" dirty="0">
                <a:latin typeface="Arial"/>
                <a:cs typeface="Arial"/>
              </a:rPr>
              <a:t>th</a:t>
            </a:r>
            <a:r>
              <a:rPr lang="en-US" sz="2000" spc="4" dirty="0">
                <a:latin typeface="Arial"/>
                <a:cs typeface="Arial"/>
              </a:rPr>
              <a:t>i</a:t>
            </a:r>
            <a:r>
              <a:rPr lang="en-US" sz="2000" dirty="0">
                <a:latin typeface="Arial"/>
                <a:cs typeface="Arial"/>
              </a:rPr>
              <a:t>s</a:t>
            </a:r>
            <a:r>
              <a:rPr lang="en-US" sz="2000" spc="-19" dirty="0">
                <a:latin typeface="Arial"/>
                <a:cs typeface="Arial"/>
              </a:rPr>
              <a:t> </a:t>
            </a:r>
            <a:r>
              <a:rPr lang="en-US" sz="2000" dirty="0">
                <a:latin typeface="Arial"/>
                <a:cs typeface="Arial"/>
              </a:rPr>
              <a:t>area</a:t>
            </a:r>
            <a:r>
              <a:rPr lang="en-US" sz="2000" spc="-21" dirty="0">
                <a:latin typeface="Arial"/>
                <a:cs typeface="Arial"/>
              </a:rPr>
              <a:t> </a:t>
            </a:r>
            <a:r>
              <a:rPr lang="en-US" sz="2000" dirty="0">
                <a:latin typeface="Arial"/>
                <a:cs typeface="Arial"/>
              </a:rPr>
              <a:t>may</a:t>
            </a:r>
            <a:r>
              <a:rPr lang="en-US" sz="2000" spc="-10" dirty="0">
                <a:latin typeface="Arial"/>
                <a:cs typeface="Arial"/>
              </a:rPr>
              <a:t> </a:t>
            </a:r>
            <a:r>
              <a:rPr lang="en-US" sz="2000" dirty="0">
                <a:latin typeface="Arial"/>
                <a:cs typeface="Arial"/>
              </a:rPr>
              <a:t>be</a:t>
            </a:r>
            <a:r>
              <a:rPr lang="en-US" sz="2000" spc="-17" dirty="0">
                <a:latin typeface="Arial"/>
                <a:cs typeface="Arial"/>
              </a:rPr>
              <a:t> </a:t>
            </a:r>
            <a:r>
              <a:rPr lang="en-US" sz="2000" spc="4" dirty="0">
                <a:latin typeface="Arial"/>
                <a:cs typeface="Arial"/>
              </a:rPr>
              <a:t>c</a:t>
            </a:r>
            <a:r>
              <a:rPr lang="en-US" sz="2000" dirty="0">
                <a:latin typeface="Arial"/>
                <a:cs typeface="Arial"/>
              </a:rPr>
              <a:t>ha</a:t>
            </a:r>
            <a:r>
              <a:rPr lang="en-US" sz="2000" spc="4" dirty="0">
                <a:latin typeface="Arial"/>
                <a:cs typeface="Arial"/>
              </a:rPr>
              <a:t>ll</a:t>
            </a:r>
            <a:r>
              <a:rPr lang="en-US" sz="2000" dirty="0">
                <a:latin typeface="Arial"/>
                <a:cs typeface="Arial"/>
              </a:rPr>
              <a:t>enged</a:t>
            </a:r>
            <a:r>
              <a:rPr lang="en-US" sz="2000" spc="-97" dirty="0">
                <a:latin typeface="Arial"/>
                <a:cs typeface="Arial"/>
              </a:rPr>
              <a:t> </a:t>
            </a:r>
            <a:r>
              <a:rPr lang="en-US" sz="2000" dirty="0">
                <a:latin typeface="Arial"/>
                <a:cs typeface="Arial"/>
              </a:rPr>
              <a:t>to</a:t>
            </a:r>
            <a:r>
              <a:rPr lang="en-US" sz="2000" spc="-3" dirty="0">
                <a:latin typeface="Arial"/>
                <a:cs typeface="Arial"/>
              </a:rPr>
              <a:t> </a:t>
            </a:r>
            <a:r>
              <a:rPr lang="en-US" sz="2000" dirty="0">
                <a:latin typeface="Arial"/>
                <a:cs typeface="Arial"/>
              </a:rPr>
              <a:t>meet</a:t>
            </a:r>
            <a:r>
              <a:rPr lang="en-US" sz="2000" spc="-5" dirty="0">
                <a:latin typeface="Arial"/>
                <a:cs typeface="Arial"/>
              </a:rPr>
              <a:t> </a:t>
            </a:r>
            <a:r>
              <a:rPr lang="en-US" sz="2000" dirty="0">
                <a:latin typeface="Arial"/>
                <a:cs typeface="Arial"/>
              </a:rPr>
              <a:t>the </a:t>
            </a:r>
            <a:r>
              <a:rPr lang="en-US" sz="2000" spc="4" dirty="0">
                <a:latin typeface="Arial"/>
                <a:cs typeface="Arial"/>
              </a:rPr>
              <a:t>li</a:t>
            </a:r>
            <a:r>
              <a:rPr lang="en-US" sz="2000" dirty="0">
                <a:latin typeface="Arial"/>
                <a:cs typeface="Arial"/>
              </a:rPr>
              <a:t>fe</a:t>
            </a:r>
            <a:r>
              <a:rPr lang="en-US" sz="2000" spc="4" dirty="0">
                <a:latin typeface="Arial"/>
                <a:cs typeface="Arial"/>
              </a:rPr>
              <a:t>s</a:t>
            </a:r>
            <a:r>
              <a:rPr lang="en-US" sz="2000" dirty="0">
                <a:latin typeface="Arial"/>
                <a:cs typeface="Arial"/>
              </a:rPr>
              <a:t>t</a:t>
            </a:r>
            <a:r>
              <a:rPr lang="en-US" sz="2000" spc="-19" dirty="0">
                <a:latin typeface="Arial"/>
                <a:cs typeface="Arial"/>
              </a:rPr>
              <a:t>y</a:t>
            </a:r>
            <a:r>
              <a:rPr lang="en-US" sz="2000" spc="4" dirty="0">
                <a:latin typeface="Arial"/>
                <a:cs typeface="Arial"/>
              </a:rPr>
              <a:t>l</a:t>
            </a:r>
            <a:r>
              <a:rPr lang="en-US" sz="2000" dirty="0">
                <a:latin typeface="Arial"/>
                <a:cs typeface="Arial"/>
              </a:rPr>
              <a:t>e</a:t>
            </a:r>
            <a:r>
              <a:rPr lang="en-US" sz="2000" spc="-53" dirty="0">
                <a:latin typeface="Arial"/>
                <a:cs typeface="Arial"/>
              </a:rPr>
              <a:t> </a:t>
            </a:r>
            <a:r>
              <a:rPr lang="en-US" sz="2000" dirty="0">
                <a:latin typeface="Arial"/>
                <a:cs typeface="Arial"/>
              </a:rPr>
              <a:t>and</a:t>
            </a:r>
            <a:r>
              <a:rPr lang="en-US" sz="2000" spc="-11" dirty="0">
                <a:latin typeface="Arial"/>
                <a:cs typeface="Arial"/>
              </a:rPr>
              <a:t> </a:t>
            </a:r>
            <a:r>
              <a:rPr lang="en-US" sz="2000" dirty="0">
                <a:latin typeface="Arial"/>
                <a:cs typeface="Arial"/>
              </a:rPr>
              <a:t>mob</a:t>
            </a:r>
            <a:r>
              <a:rPr lang="en-US" sz="2000" spc="9" dirty="0">
                <a:latin typeface="Arial"/>
                <a:cs typeface="Arial"/>
              </a:rPr>
              <a:t>i</a:t>
            </a:r>
            <a:r>
              <a:rPr lang="en-US" sz="2000" spc="4" dirty="0">
                <a:latin typeface="Arial"/>
                <a:cs typeface="Arial"/>
              </a:rPr>
              <a:t>li</a:t>
            </a:r>
            <a:r>
              <a:rPr lang="en-US" sz="2000" dirty="0">
                <a:latin typeface="Arial"/>
                <a:cs typeface="Arial"/>
              </a:rPr>
              <a:t>ty</a:t>
            </a:r>
            <a:r>
              <a:rPr lang="en-US" sz="2000" spc="-69" dirty="0">
                <a:latin typeface="Arial"/>
                <a:cs typeface="Arial"/>
              </a:rPr>
              <a:t> </a:t>
            </a:r>
            <a:r>
              <a:rPr lang="en-US" sz="2000" dirty="0" smtClean="0">
                <a:latin typeface="Arial"/>
                <a:cs typeface="Arial"/>
              </a:rPr>
              <a:t>requireme</a:t>
            </a:r>
            <a:r>
              <a:rPr lang="en-US" sz="2000" spc="4" dirty="0" smtClean="0">
                <a:latin typeface="Arial"/>
                <a:cs typeface="Arial"/>
              </a:rPr>
              <a:t>n</a:t>
            </a:r>
            <a:r>
              <a:rPr lang="en-US" sz="2000" dirty="0" smtClean="0">
                <a:latin typeface="Arial"/>
                <a:cs typeface="Arial"/>
              </a:rPr>
              <a:t>ts of</a:t>
            </a:r>
            <a:r>
              <a:rPr lang="en-US" sz="2000" spc="-3" dirty="0" smtClean="0">
                <a:latin typeface="Arial"/>
                <a:cs typeface="Arial"/>
              </a:rPr>
              <a:t> </a:t>
            </a:r>
            <a:r>
              <a:rPr lang="en-US" sz="2000" dirty="0">
                <a:latin typeface="Arial"/>
                <a:cs typeface="Arial"/>
              </a:rPr>
              <a:t>the</a:t>
            </a:r>
            <a:r>
              <a:rPr lang="en-US" sz="2000" spc="-7" dirty="0">
                <a:latin typeface="Arial"/>
                <a:cs typeface="Arial"/>
              </a:rPr>
              <a:t> </a:t>
            </a:r>
            <a:r>
              <a:rPr lang="en-US" sz="2000" spc="4" dirty="0">
                <a:latin typeface="Arial"/>
                <a:cs typeface="Arial"/>
              </a:rPr>
              <a:t>l</a:t>
            </a:r>
            <a:r>
              <a:rPr lang="en-US" sz="2000" dirty="0">
                <a:latin typeface="Arial"/>
                <a:cs typeface="Arial"/>
              </a:rPr>
              <a:t>e</a:t>
            </a:r>
            <a:r>
              <a:rPr lang="en-US" sz="2000" spc="4" dirty="0">
                <a:latin typeface="Arial"/>
                <a:cs typeface="Arial"/>
              </a:rPr>
              <a:t>v</a:t>
            </a:r>
            <a:r>
              <a:rPr lang="en-US" sz="2000" dirty="0">
                <a:latin typeface="Arial"/>
                <a:cs typeface="Arial"/>
              </a:rPr>
              <a:t>el</a:t>
            </a:r>
            <a:r>
              <a:rPr lang="en-US" sz="2000" spc="-52" dirty="0">
                <a:latin typeface="Arial"/>
                <a:cs typeface="Arial"/>
              </a:rPr>
              <a:t> </a:t>
            </a:r>
            <a:r>
              <a:rPr lang="en-US" sz="2000" dirty="0">
                <a:latin typeface="Arial"/>
                <a:cs typeface="Arial"/>
              </a:rPr>
              <a:t>of</a:t>
            </a:r>
            <a:r>
              <a:rPr lang="en-US" sz="2000" spc="-3" dirty="0">
                <a:latin typeface="Arial"/>
                <a:cs typeface="Arial"/>
              </a:rPr>
              <a:t> </a:t>
            </a:r>
            <a:r>
              <a:rPr lang="en-US" sz="2000" dirty="0">
                <a:latin typeface="Arial"/>
                <a:cs typeface="Arial"/>
              </a:rPr>
              <a:t>den</a:t>
            </a:r>
            <a:r>
              <a:rPr lang="en-US" sz="2000" spc="4" dirty="0">
                <a:latin typeface="Arial"/>
                <a:cs typeface="Arial"/>
              </a:rPr>
              <a:t>si</a:t>
            </a:r>
            <a:r>
              <a:rPr lang="en-US" sz="2000" dirty="0">
                <a:latin typeface="Arial"/>
                <a:cs typeface="Arial"/>
              </a:rPr>
              <a:t>ty</a:t>
            </a:r>
            <a:r>
              <a:rPr lang="en-US" sz="2000" spc="-45" dirty="0">
                <a:latin typeface="Arial"/>
                <a:cs typeface="Arial"/>
              </a:rPr>
              <a:t> </a:t>
            </a:r>
            <a:r>
              <a:rPr lang="en-US" sz="2000" dirty="0">
                <a:latin typeface="Arial"/>
                <a:cs typeface="Arial"/>
              </a:rPr>
              <a:t>now</a:t>
            </a:r>
            <a:r>
              <a:rPr lang="en-US" sz="2000" spc="-29" dirty="0">
                <a:latin typeface="Arial"/>
                <a:cs typeface="Arial"/>
              </a:rPr>
              <a:t> </a:t>
            </a:r>
            <a:r>
              <a:rPr lang="en-US" sz="2000" spc="4" dirty="0">
                <a:latin typeface="Arial"/>
                <a:cs typeface="Arial"/>
              </a:rPr>
              <a:t>l</a:t>
            </a:r>
            <a:r>
              <a:rPr lang="en-US" sz="2000" dirty="0">
                <a:latin typeface="Arial"/>
                <a:cs typeface="Arial"/>
              </a:rPr>
              <a:t>o</a:t>
            </a:r>
            <a:r>
              <a:rPr lang="en-US" sz="2000" spc="4" dirty="0">
                <a:latin typeface="Arial"/>
                <a:cs typeface="Arial"/>
              </a:rPr>
              <a:t>c</a:t>
            </a:r>
            <a:r>
              <a:rPr lang="en-US" sz="2000" dirty="0">
                <a:latin typeface="Arial"/>
                <a:cs typeface="Arial"/>
              </a:rPr>
              <a:t>ated</a:t>
            </a:r>
            <a:r>
              <a:rPr lang="en-US" sz="2000" spc="-51" dirty="0">
                <a:latin typeface="Arial"/>
                <a:cs typeface="Arial"/>
              </a:rPr>
              <a:t> </a:t>
            </a:r>
            <a:r>
              <a:rPr lang="en-US" sz="2000" spc="4" dirty="0">
                <a:latin typeface="Arial"/>
                <a:cs typeface="Arial"/>
              </a:rPr>
              <a:t>i</a:t>
            </a:r>
            <a:r>
              <a:rPr lang="en-US" sz="2000" dirty="0">
                <a:latin typeface="Arial"/>
                <a:cs typeface="Arial"/>
              </a:rPr>
              <a:t>n</a:t>
            </a:r>
            <a:r>
              <a:rPr lang="en-US" sz="2000" spc="-22" dirty="0">
                <a:latin typeface="Arial"/>
                <a:cs typeface="Arial"/>
              </a:rPr>
              <a:t> </a:t>
            </a:r>
            <a:r>
              <a:rPr lang="en-US" sz="2000" spc="4" dirty="0">
                <a:latin typeface="Arial"/>
                <a:cs typeface="Arial"/>
              </a:rPr>
              <a:t>i</a:t>
            </a:r>
            <a:r>
              <a:rPr lang="en-US" sz="2000" dirty="0">
                <a:latin typeface="Arial"/>
                <a:cs typeface="Arial"/>
              </a:rPr>
              <a:t>t.</a:t>
            </a:r>
          </a:p>
          <a:p>
            <a:pPr marL="12700" marR="22349">
              <a:lnSpc>
                <a:spcPts val="1730"/>
              </a:lnSpc>
              <a:spcBef>
                <a:spcPts val="86"/>
              </a:spcBef>
            </a:pPr>
            <a:endParaRPr lang="en-US" dirty="0">
              <a:latin typeface="Arial"/>
              <a:cs typeface="Arial"/>
            </a:endParaRPr>
          </a:p>
          <a:p>
            <a:pPr marL="12700" marR="22349">
              <a:lnSpc>
                <a:spcPts val="1730"/>
              </a:lnSpc>
              <a:spcBef>
                <a:spcPts val="86"/>
              </a:spcBef>
            </a:pPr>
            <a:r>
              <a:rPr lang="en-US" dirty="0">
                <a:latin typeface="Arial"/>
                <a:cs typeface="Arial"/>
              </a:rPr>
              <a:t>It</a:t>
            </a:r>
            <a:r>
              <a:rPr lang="en-US" spc="9" dirty="0">
                <a:latin typeface="Arial"/>
                <a:cs typeface="Arial"/>
              </a:rPr>
              <a:t> </a:t>
            </a:r>
            <a:r>
              <a:rPr lang="en-US" dirty="0">
                <a:latin typeface="Arial"/>
                <a:cs typeface="Arial"/>
              </a:rPr>
              <a:t>a</a:t>
            </a:r>
            <a:r>
              <a:rPr lang="en-US" spc="4" dirty="0">
                <a:latin typeface="Arial"/>
                <a:cs typeface="Arial"/>
              </a:rPr>
              <a:t>ls</a:t>
            </a:r>
            <a:r>
              <a:rPr lang="en-US" dirty="0">
                <a:latin typeface="Arial"/>
                <a:cs typeface="Arial"/>
              </a:rPr>
              <a:t>o</a:t>
            </a:r>
            <a:r>
              <a:rPr lang="en-US" spc="-29" dirty="0">
                <a:latin typeface="Arial"/>
                <a:cs typeface="Arial"/>
              </a:rPr>
              <a:t> </a:t>
            </a:r>
            <a:r>
              <a:rPr lang="en-US" dirty="0">
                <a:latin typeface="Arial"/>
                <a:cs typeface="Arial"/>
              </a:rPr>
              <a:t>rai</a:t>
            </a:r>
            <a:r>
              <a:rPr lang="en-US" spc="9" dirty="0">
                <a:latin typeface="Arial"/>
                <a:cs typeface="Arial"/>
              </a:rPr>
              <a:t>s</a:t>
            </a:r>
            <a:r>
              <a:rPr lang="en-US" dirty="0">
                <a:latin typeface="Arial"/>
                <a:cs typeface="Arial"/>
              </a:rPr>
              <a:t>es</a:t>
            </a:r>
            <a:r>
              <a:rPr lang="en-US" spc="-47" dirty="0">
                <a:latin typeface="Arial"/>
                <a:cs typeface="Arial"/>
              </a:rPr>
              <a:t> </a:t>
            </a:r>
            <a:r>
              <a:rPr lang="en-US" spc="4" dirty="0">
                <a:latin typeface="Arial"/>
                <a:cs typeface="Arial"/>
              </a:rPr>
              <a:t>c</a:t>
            </a:r>
            <a:r>
              <a:rPr lang="en-US" dirty="0">
                <a:latin typeface="Arial"/>
                <a:cs typeface="Arial"/>
              </a:rPr>
              <a:t>on</a:t>
            </a:r>
            <a:r>
              <a:rPr lang="en-US" spc="4" dirty="0">
                <a:latin typeface="Arial"/>
                <a:cs typeface="Arial"/>
              </a:rPr>
              <a:t>c</a:t>
            </a:r>
            <a:r>
              <a:rPr lang="en-US" dirty="0">
                <a:latin typeface="Arial"/>
                <a:cs typeface="Arial"/>
              </a:rPr>
              <a:t>erns</a:t>
            </a:r>
            <a:r>
              <a:rPr lang="en-US" spc="-49" dirty="0">
                <a:latin typeface="Arial"/>
                <a:cs typeface="Arial"/>
              </a:rPr>
              <a:t> </a:t>
            </a:r>
            <a:r>
              <a:rPr lang="en-US" dirty="0">
                <a:latin typeface="Arial"/>
                <a:cs typeface="Arial"/>
              </a:rPr>
              <a:t>about</a:t>
            </a:r>
            <a:r>
              <a:rPr lang="en-US" spc="-39" dirty="0">
                <a:latin typeface="Arial"/>
                <a:cs typeface="Arial"/>
              </a:rPr>
              <a:t> </a:t>
            </a:r>
            <a:r>
              <a:rPr lang="en-US" dirty="0">
                <a:latin typeface="Arial"/>
                <a:cs typeface="Arial"/>
              </a:rPr>
              <a:t>the</a:t>
            </a:r>
          </a:p>
          <a:p>
            <a:pPr marL="12700">
              <a:lnSpc>
                <a:spcPct val="100041"/>
              </a:lnSpc>
            </a:pPr>
            <a:r>
              <a:rPr lang="en-US" dirty="0">
                <a:latin typeface="Arial"/>
                <a:cs typeface="Arial"/>
              </a:rPr>
              <a:t>ab</a:t>
            </a:r>
            <a:r>
              <a:rPr lang="en-US" spc="4" dirty="0">
                <a:latin typeface="Arial"/>
                <a:cs typeface="Arial"/>
              </a:rPr>
              <a:t>ili</a:t>
            </a:r>
            <a:r>
              <a:rPr lang="en-US" dirty="0">
                <a:latin typeface="Arial"/>
                <a:cs typeface="Arial"/>
              </a:rPr>
              <a:t>ty</a:t>
            </a:r>
            <a:r>
              <a:rPr lang="en-US" spc="-55" dirty="0">
                <a:latin typeface="Arial"/>
                <a:cs typeface="Arial"/>
              </a:rPr>
              <a:t> </a:t>
            </a:r>
            <a:r>
              <a:rPr lang="en-US" dirty="0">
                <a:latin typeface="Arial"/>
                <a:cs typeface="Arial"/>
              </a:rPr>
              <a:t>to</a:t>
            </a:r>
            <a:r>
              <a:rPr lang="en-US" spc="-3" dirty="0">
                <a:latin typeface="Arial"/>
                <a:cs typeface="Arial"/>
              </a:rPr>
              <a:t> </a:t>
            </a:r>
            <a:r>
              <a:rPr lang="en-US" dirty="0">
                <a:latin typeface="Arial"/>
                <a:cs typeface="Arial"/>
              </a:rPr>
              <a:t>preser</a:t>
            </a:r>
            <a:r>
              <a:rPr lang="en-US" spc="4" dirty="0">
                <a:latin typeface="Arial"/>
                <a:cs typeface="Arial"/>
              </a:rPr>
              <a:t>v</a:t>
            </a:r>
            <a:r>
              <a:rPr lang="en-US" dirty="0">
                <a:latin typeface="Arial"/>
                <a:cs typeface="Arial"/>
              </a:rPr>
              <a:t>e</a:t>
            </a:r>
            <a:r>
              <a:rPr lang="en-US" spc="-52" dirty="0">
                <a:latin typeface="Arial"/>
                <a:cs typeface="Arial"/>
              </a:rPr>
              <a:t> </a:t>
            </a:r>
            <a:r>
              <a:rPr lang="en-US" dirty="0">
                <a:latin typeface="Arial"/>
                <a:cs typeface="Arial"/>
              </a:rPr>
              <a:t>and/or</a:t>
            </a:r>
            <a:r>
              <a:rPr lang="en-US" spc="-20" dirty="0">
                <a:latin typeface="Arial"/>
                <a:cs typeface="Arial"/>
              </a:rPr>
              <a:t> </a:t>
            </a:r>
            <a:r>
              <a:rPr lang="en-US" dirty="0">
                <a:latin typeface="Arial"/>
                <a:cs typeface="Arial"/>
              </a:rPr>
              <a:t>restore</a:t>
            </a:r>
            <a:r>
              <a:rPr lang="en-US" spc="-24" dirty="0">
                <a:latin typeface="Arial"/>
                <a:cs typeface="Arial"/>
              </a:rPr>
              <a:t> </a:t>
            </a:r>
            <a:r>
              <a:rPr lang="en-US" dirty="0">
                <a:latin typeface="Arial"/>
                <a:cs typeface="Arial"/>
              </a:rPr>
              <a:t>the</a:t>
            </a:r>
            <a:r>
              <a:rPr lang="en-US" spc="4" dirty="0">
                <a:latin typeface="Arial"/>
                <a:cs typeface="Arial"/>
              </a:rPr>
              <a:t>s</a:t>
            </a:r>
            <a:r>
              <a:rPr lang="en-US" dirty="0">
                <a:latin typeface="Arial"/>
                <a:cs typeface="Arial"/>
              </a:rPr>
              <a:t>e h</a:t>
            </a:r>
            <a:r>
              <a:rPr lang="en-US" spc="4" dirty="0">
                <a:latin typeface="Arial"/>
                <a:cs typeface="Arial"/>
              </a:rPr>
              <a:t>is</a:t>
            </a:r>
            <a:r>
              <a:rPr lang="en-US" dirty="0">
                <a:latin typeface="Arial"/>
                <a:cs typeface="Arial"/>
              </a:rPr>
              <a:t>toric</a:t>
            </a:r>
            <a:r>
              <a:rPr lang="en-US" spc="-50" dirty="0">
                <a:latin typeface="Arial"/>
                <a:cs typeface="Arial"/>
              </a:rPr>
              <a:t> </a:t>
            </a:r>
            <a:r>
              <a:rPr lang="en-US" dirty="0">
                <a:latin typeface="Arial"/>
                <a:cs typeface="Arial"/>
              </a:rPr>
              <a:t>propertie</a:t>
            </a:r>
            <a:r>
              <a:rPr lang="en-US" spc="4" dirty="0">
                <a:latin typeface="Arial"/>
                <a:cs typeface="Arial"/>
              </a:rPr>
              <a:t>s</a:t>
            </a:r>
            <a:r>
              <a:rPr lang="en-US" dirty="0" smtClean="0">
                <a:latin typeface="Arial"/>
                <a:cs typeface="Arial"/>
              </a:rPr>
              <a:t>.</a:t>
            </a:r>
          </a:p>
          <a:p>
            <a:pPr marL="12700">
              <a:lnSpc>
                <a:spcPct val="100041"/>
              </a:lnSpc>
            </a:pPr>
            <a:endParaRPr lang="en-US" dirty="0">
              <a:latin typeface="Arial"/>
              <a:cs typeface="Arial"/>
            </a:endParaRPr>
          </a:p>
          <a:p>
            <a:pPr marL="12700">
              <a:lnSpc>
                <a:spcPct val="100041"/>
              </a:lnSpc>
            </a:pPr>
            <a:r>
              <a:rPr lang="en-US" dirty="0" smtClean="0">
                <a:latin typeface="Arial"/>
                <a:cs typeface="Arial"/>
              </a:rPr>
              <a:t>Note: As of 2016, Burlington had just over 1,000 nationally designated historic properties and 14 nationally designated historic districts. </a:t>
            </a:r>
            <a:endParaRPr lang="en-US" dirty="0">
              <a:latin typeface="Arial"/>
              <a:cs typeface="Arial"/>
            </a:endParaRPr>
          </a:p>
          <a:p>
            <a:pPr marL="12700" marR="22349">
              <a:lnSpc>
                <a:spcPts val="1730"/>
              </a:lnSpc>
              <a:spcBef>
                <a:spcPts val="86"/>
              </a:spcBef>
            </a:pPr>
            <a:endParaRPr lang="en-US" dirty="0">
              <a:latin typeface="Arial"/>
              <a:cs typeface="Arial"/>
            </a:endParaRPr>
          </a:p>
          <a:p>
            <a:pPr marL="12700" marR="22349">
              <a:lnSpc>
                <a:spcPts val="1730"/>
              </a:lnSpc>
              <a:spcBef>
                <a:spcPts val="86"/>
              </a:spcBef>
            </a:pPr>
            <a:r>
              <a:rPr lang="en-US" dirty="0" smtClean="0">
                <a:latin typeface="Arial"/>
                <a:cs typeface="Arial"/>
              </a:rPr>
              <a:t> </a:t>
            </a:r>
            <a:endParaRPr lang="en-US" dirty="0">
              <a:latin typeface="Arial"/>
              <a:cs typeface="Arial"/>
            </a:endParaRPr>
          </a:p>
        </p:txBody>
      </p:sp>
    </p:spTree>
    <p:extLst>
      <p:ext uri="{BB962C8B-B14F-4D97-AF65-F5344CB8AC3E}">
        <p14:creationId xmlns:p14="http://schemas.microsoft.com/office/powerpoint/2010/main" val="907276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6" name="TextBox 5"/>
          <p:cNvSpPr txBox="1"/>
          <p:nvPr/>
        </p:nvSpPr>
        <p:spPr>
          <a:xfrm>
            <a:off x="5636302" y="2286000"/>
            <a:ext cx="5501390" cy="3970318"/>
          </a:xfrm>
          <a:prstGeom prst="rect">
            <a:avLst/>
          </a:prstGeom>
          <a:noFill/>
        </p:spPr>
        <p:txBody>
          <a:bodyPr wrap="square" rtlCol="0">
            <a:spAutoFit/>
          </a:bodyPr>
          <a:lstStyle/>
          <a:p>
            <a:pPr marL="285750" indent="-285750">
              <a:buFont typeface="Arial" charset="0"/>
              <a:buChar char="•"/>
            </a:pPr>
            <a:r>
              <a:rPr lang="en-US" sz="2800" dirty="0" smtClean="0"/>
              <a:t>The consulting team through interviews and follow-up conversations revealed key misunderstandings regarding regulations, pre-existing non-conforming conditions, and zoning/planning requirements covering a range of issues for these neighborhoods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89" y="2286000"/>
            <a:ext cx="5028367" cy="3934918"/>
          </a:xfrm>
          <a:prstGeom prst="rect">
            <a:avLst/>
          </a:prstGeom>
        </p:spPr>
      </p:pic>
      <p:sp>
        <p:nvSpPr>
          <p:cNvPr id="9" name="Title 8"/>
          <p:cNvSpPr>
            <a:spLocks noGrp="1"/>
          </p:cNvSpPr>
          <p:nvPr>
            <p:ph type="title"/>
          </p:nvPr>
        </p:nvSpPr>
        <p:spPr>
          <a:xfrm>
            <a:off x="218190" y="365125"/>
            <a:ext cx="11135609" cy="1325563"/>
          </a:xfrm>
        </p:spPr>
        <p:txBody>
          <a:bodyPr>
            <a:normAutofit/>
          </a:bodyPr>
          <a:lstStyle/>
          <a:p>
            <a:r>
              <a:rPr lang="en-US" sz="4000" dirty="0" smtClean="0"/>
              <a:t>Misunderstanding Regarding Rules and Requirements</a:t>
            </a:r>
            <a:endParaRPr lang="en-US" sz="4000" dirty="0"/>
          </a:p>
        </p:txBody>
      </p:sp>
    </p:spTree>
    <p:extLst>
      <p:ext uri="{BB962C8B-B14F-4D97-AF65-F5344CB8AC3E}">
        <p14:creationId xmlns:p14="http://schemas.microsoft.com/office/powerpoint/2010/main" val="215516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13585</TotalTime>
  <Words>1561</Words>
  <Application>Microsoft Office PowerPoint</Application>
  <PresentationFormat>Widescreen</PresentationFormat>
  <Paragraphs>197</Paragraphs>
  <Slides>20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Corbel</vt:lpstr>
      <vt:lpstr>Franklin Gothic Demi Cond</vt:lpstr>
      <vt:lpstr>Mangal</vt:lpstr>
      <vt:lpstr>Trebuchet MS</vt:lpstr>
      <vt:lpstr>Wingdings</vt:lpstr>
      <vt:lpstr>Depth</vt:lpstr>
      <vt:lpstr>Office Theme</vt:lpstr>
      <vt:lpstr> The Neighborhood Project (TNP)     (An Update)    </vt:lpstr>
      <vt:lpstr> TNP Goal: To develop an actionable strategy and toolkit of policies for neighborhood stabilization </vt:lpstr>
      <vt:lpstr>City identified availability &amp; affordability of housing as one of its most significant challenges </vt:lpstr>
      <vt:lpstr>TNP Approach</vt:lpstr>
      <vt:lpstr>Present State of Student Housing</vt:lpstr>
      <vt:lpstr>Quality of Life Best Practices and Positive Trends, but larger geography introduces new areas to impact </vt:lpstr>
      <vt:lpstr>Underlying Housing Dynamics are Problematic</vt:lpstr>
      <vt:lpstr>Burlington has greater people density in its core</vt:lpstr>
      <vt:lpstr>Misunderstanding Regarding Rules and Requirements</vt:lpstr>
      <vt:lpstr>   Major Conclusions</vt:lpstr>
      <vt:lpstr>PowerPoint Presentation</vt:lpstr>
      <vt:lpstr>      Neighborhood Project Strategy Framework</vt:lpstr>
      <vt:lpstr>PowerPoint Presentation</vt:lpstr>
      <vt:lpstr>PowerPoint Presentation</vt:lpstr>
      <vt:lpstr>PowerPoint Presentation</vt:lpstr>
      <vt:lpstr>PowerPoint Presentation</vt:lpstr>
      <vt:lpstr>PowerPoint Presentation</vt:lpstr>
      <vt:lpstr>PowerPoint Presentation</vt:lpstr>
      <vt:lpstr>So What Comes Next?</vt:lpstr>
      <vt:lpstr> </vt:lpstr>
    </vt:vector>
  </TitlesOfParts>
  <Company>City of Burlington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CEDO FY 2018</dc:title>
  <dc:creator>Noelle MacKay</dc:creator>
  <cp:lastModifiedBy>Gillian Nanton</cp:lastModifiedBy>
  <cp:revision>171</cp:revision>
  <cp:lastPrinted>2019-05-06T21:29:07Z</cp:lastPrinted>
  <dcterms:created xsi:type="dcterms:W3CDTF">2017-05-12T14:27:08Z</dcterms:created>
  <dcterms:modified xsi:type="dcterms:W3CDTF">2019-05-14T12:26:21Z</dcterms:modified>
</cp:coreProperties>
</file>